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modernComment_119_6CFBD56D.xml" ContentType="application/vnd.ms-powerpoint.comments+xml"/>
  <Override PartName="/ppt/notesSlides/notesSlide1.xml" ContentType="application/vnd.openxmlformats-officedocument.presentationml.notesSlide+xml"/>
  <Override PartName="/ppt/comments/modernComment_121_909B7D68.xml" ContentType="application/vnd.ms-powerpoint.comment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257" r:id="rId5"/>
    <p:sldId id="281" r:id="rId6"/>
    <p:sldId id="282" r:id="rId7"/>
    <p:sldId id="293" r:id="rId8"/>
    <p:sldId id="284" r:id="rId9"/>
    <p:sldId id="295" r:id="rId10"/>
    <p:sldId id="296" r:id="rId11"/>
    <p:sldId id="292" r:id="rId12"/>
    <p:sldId id="286" r:id="rId13"/>
    <p:sldId id="297" r:id="rId14"/>
    <p:sldId id="288" r:id="rId15"/>
    <p:sldId id="289" r:id="rId16"/>
    <p:sldId id="29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DA7B2F6-A787-0FF3-99DC-C4E12834EDD5}" name="Sheehy, Cameron" initials="SC" userId="S::ca.sheehy@northeastern.edu::65cb5e2b-dbd0-49ce-8c33-9ad7e6b930a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725092-B91A-FFB2-66FE-5E541B17CFA3}" v="95" dt="2026-04-02T15:01:12.4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21725092-B91A-FFB2-66FE-5E541B17CFA3}"/>
    <pc:docChg chg="modSld">
      <pc:chgData name="" userId="" providerId="" clId="Web-{21725092-B91A-FFB2-66FE-5E541B17CFA3}" dt="2026-04-02T13:56:47.483" v="18" actId="20577"/>
      <pc:docMkLst>
        <pc:docMk/>
      </pc:docMkLst>
      <pc:sldChg chg="modSp">
        <pc:chgData name="" userId="" providerId="" clId="Web-{21725092-B91A-FFB2-66FE-5E541B17CFA3}" dt="2026-04-02T13:56:47.483" v="18" actId="20577"/>
        <pc:sldMkLst>
          <pc:docMk/>
          <pc:sldMk cId="2784092757" sldId="257"/>
        </pc:sldMkLst>
        <pc:spChg chg="mod">
          <ac:chgData name="" userId="" providerId="" clId="Web-{21725092-B91A-FFB2-66FE-5E541B17CFA3}" dt="2026-04-02T13:56:47.483" v="18" actId="20577"/>
          <ac:spMkLst>
            <pc:docMk/>
            <pc:sldMk cId="2784092757" sldId="257"/>
            <ac:spMk id="2" creationId="{00000000-0000-0000-0000-000000000000}"/>
          </ac:spMkLst>
        </pc:spChg>
      </pc:sldChg>
    </pc:docChg>
  </pc:docChgLst>
  <pc:docChgLst>
    <pc:chgData name="Sheehy, Cameron" userId="S::ca.sheehy@northeastern.edu::65cb5e2b-dbd0-49ce-8c33-9ad7e6b930ad" providerId="AD" clId="Web-{21725092-B91A-FFB2-66FE-5E541B17CFA3}"/>
    <pc:docChg chg="addSld delSld modSld">
      <pc:chgData name="Sheehy, Cameron" userId="S::ca.sheehy@northeastern.edu::65cb5e2b-dbd0-49ce-8c33-9ad7e6b930ad" providerId="AD" clId="Web-{21725092-B91A-FFB2-66FE-5E541B17CFA3}" dt="2026-04-02T15:01:12.430" v="77" actId="20577"/>
      <pc:docMkLst>
        <pc:docMk/>
      </pc:docMkLst>
      <pc:sldChg chg="addSp delSp modSp">
        <pc:chgData name="Sheehy, Cameron" userId="S::ca.sheehy@northeastern.edu::65cb5e2b-dbd0-49ce-8c33-9ad7e6b930ad" providerId="AD" clId="Web-{21725092-B91A-FFB2-66FE-5E541B17CFA3}" dt="2026-04-02T14:59:51.819" v="41" actId="20577"/>
        <pc:sldMkLst>
          <pc:docMk/>
          <pc:sldMk cId="2784092757" sldId="257"/>
        </pc:sldMkLst>
        <pc:spChg chg="mod">
          <ac:chgData name="Sheehy, Cameron" userId="S::ca.sheehy@northeastern.edu::65cb5e2b-dbd0-49ce-8c33-9ad7e6b930ad" providerId="AD" clId="Web-{21725092-B91A-FFB2-66FE-5E541B17CFA3}" dt="2026-04-02T13:56:50.280" v="13" actId="20577"/>
          <ac:spMkLst>
            <pc:docMk/>
            <pc:sldMk cId="2784092757" sldId="257"/>
            <ac:spMk id="2" creationId="{00000000-0000-0000-0000-000000000000}"/>
          </ac:spMkLst>
        </pc:spChg>
        <pc:spChg chg="del">
          <ac:chgData name="Sheehy, Cameron" userId="S::ca.sheehy@northeastern.edu::65cb5e2b-dbd0-49ce-8c33-9ad7e6b930ad" providerId="AD" clId="Web-{21725092-B91A-FFB2-66FE-5E541B17CFA3}" dt="2026-04-02T13:56:59.077" v="14"/>
          <ac:spMkLst>
            <pc:docMk/>
            <pc:sldMk cId="2784092757" sldId="257"/>
            <ac:spMk id="3" creationId="{00000000-0000-0000-0000-000000000000}"/>
          </ac:spMkLst>
        </pc:spChg>
        <pc:spChg chg="add mod">
          <ac:chgData name="Sheehy, Cameron" userId="S::ca.sheehy@northeastern.edu::65cb5e2b-dbd0-49ce-8c33-9ad7e6b930ad" providerId="AD" clId="Web-{21725092-B91A-FFB2-66FE-5E541B17CFA3}" dt="2026-04-02T14:59:51.819" v="41" actId="20577"/>
          <ac:spMkLst>
            <pc:docMk/>
            <pc:sldMk cId="2784092757" sldId="257"/>
            <ac:spMk id="3" creationId="{84E1AE93-408F-34BF-D124-318107F28D5C}"/>
          </ac:spMkLst>
        </pc:spChg>
        <pc:spChg chg="add del mod">
          <ac:chgData name="Sheehy, Cameron" userId="S::ca.sheehy@northeastern.edu::65cb5e2b-dbd0-49ce-8c33-9ad7e6b930ad" providerId="AD" clId="Web-{21725092-B91A-FFB2-66FE-5E541B17CFA3}" dt="2026-04-02T13:57:05.312" v="16"/>
          <ac:spMkLst>
            <pc:docMk/>
            <pc:sldMk cId="2784092757" sldId="257"/>
            <ac:spMk id="6" creationId="{66667495-A31E-10E5-9293-551B46EA51A0}"/>
          </ac:spMkLst>
        </pc:spChg>
        <pc:spChg chg="add mod">
          <ac:chgData name="Sheehy, Cameron" userId="S::ca.sheehy@northeastern.edu::65cb5e2b-dbd0-49ce-8c33-9ad7e6b930ad" providerId="AD" clId="Web-{21725092-B91A-FFB2-66FE-5E541B17CFA3}" dt="2026-04-02T13:57:11.704" v="18" actId="20577"/>
          <ac:spMkLst>
            <pc:docMk/>
            <pc:sldMk cId="2784092757" sldId="257"/>
            <ac:spMk id="7" creationId="{3A75CAF6-E41A-4B89-2BB6-378A87A32A3F}"/>
          </ac:spMkLst>
        </pc:spChg>
        <pc:spChg chg="del">
          <ac:chgData name="Sheehy, Cameron" userId="S::ca.sheehy@northeastern.edu::65cb5e2b-dbd0-49ce-8c33-9ad7e6b930ad" providerId="AD" clId="Web-{21725092-B91A-FFB2-66FE-5E541B17CFA3}" dt="2026-04-02T14:59:47.459" v="39"/>
          <ac:spMkLst>
            <pc:docMk/>
            <pc:sldMk cId="2784092757" sldId="257"/>
            <ac:spMk id="24" creationId="{6D75F86F-A3A1-E25C-676C-CE257FD6D4D1}"/>
          </ac:spMkLst>
        </pc:spChg>
      </pc:sldChg>
      <pc:sldChg chg="addSp delSp modSp">
        <pc:chgData name="Sheehy, Cameron" userId="S::ca.sheehy@northeastern.edu::65cb5e2b-dbd0-49ce-8c33-9ad7e6b930ad" providerId="AD" clId="Web-{21725092-B91A-FFB2-66FE-5E541B17CFA3}" dt="2026-04-02T15:00:00.319" v="44" actId="20577"/>
        <pc:sldMkLst>
          <pc:docMk/>
          <pc:sldMk cId="1828443501" sldId="281"/>
        </pc:sldMkLst>
        <pc:spChg chg="add mod">
          <ac:chgData name="Sheehy, Cameron" userId="S::ca.sheehy@northeastern.edu::65cb5e2b-dbd0-49ce-8c33-9ad7e6b930ad" providerId="AD" clId="Web-{21725092-B91A-FFB2-66FE-5E541B17CFA3}" dt="2026-04-02T15:00:00.319" v="44" actId="20577"/>
          <ac:spMkLst>
            <pc:docMk/>
            <pc:sldMk cId="1828443501" sldId="281"/>
            <ac:spMk id="4" creationId="{187FC297-602B-C881-C867-D33833D1A0CC}"/>
          </ac:spMkLst>
        </pc:spChg>
        <pc:spChg chg="del">
          <ac:chgData name="Sheehy, Cameron" userId="S::ca.sheehy@northeastern.edu::65cb5e2b-dbd0-49ce-8c33-9ad7e6b930ad" providerId="AD" clId="Web-{21725092-B91A-FFB2-66FE-5E541B17CFA3}" dt="2026-04-02T14:59:55.662" v="42"/>
          <ac:spMkLst>
            <pc:docMk/>
            <pc:sldMk cId="1828443501" sldId="281"/>
            <ac:spMk id="6" creationId="{35DEFCCB-30D7-7117-37B6-B377586FFA2C}"/>
          </ac:spMkLst>
        </pc:spChg>
      </pc:sldChg>
      <pc:sldChg chg="addSp delSp modSp">
        <pc:chgData name="Sheehy, Cameron" userId="S::ca.sheehy@northeastern.edu::65cb5e2b-dbd0-49ce-8c33-9ad7e6b930ad" providerId="AD" clId="Web-{21725092-B91A-FFB2-66FE-5E541B17CFA3}" dt="2026-04-02T15:00:07.913" v="47" actId="20577"/>
        <pc:sldMkLst>
          <pc:docMk/>
          <pc:sldMk cId="4221552377" sldId="282"/>
        </pc:sldMkLst>
        <pc:spChg chg="add mod">
          <ac:chgData name="Sheehy, Cameron" userId="S::ca.sheehy@northeastern.edu::65cb5e2b-dbd0-49ce-8c33-9ad7e6b930ad" providerId="AD" clId="Web-{21725092-B91A-FFB2-66FE-5E541B17CFA3}" dt="2026-04-02T15:00:07.913" v="47" actId="20577"/>
          <ac:spMkLst>
            <pc:docMk/>
            <pc:sldMk cId="4221552377" sldId="282"/>
            <ac:spMk id="6" creationId="{A6991EFD-60ED-CC41-C606-BBE66536B0A1}"/>
          </ac:spMkLst>
        </pc:spChg>
        <pc:spChg chg="del">
          <ac:chgData name="Sheehy, Cameron" userId="S::ca.sheehy@northeastern.edu::65cb5e2b-dbd0-49ce-8c33-9ad7e6b930ad" providerId="AD" clId="Web-{21725092-B91A-FFB2-66FE-5E541B17CFA3}" dt="2026-04-02T15:00:03.819" v="45"/>
          <ac:spMkLst>
            <pc:docMk/>
            <pc:sldMk cId="4221552377" sldId="282"/>
            <ac:spMk id="17" creationId="{28139C13-E7D8-C9A9-C76F-58CCF3A9581E}"/>
          </ac:spMkLst>
        </pc:spChg>
      </pc:sldChg>
      <pc:sldChg chg="addSp delSp modSp">
        <pc:chgData name="Sheehy, Cameron" userId="S::ca.sheehy@northeastern.edu::65cb5e2b-dbd0-49ce-8c33-9ad7e6b930ad" providerId="AD" clId="Web-{21725092-B91A-FFB2-66FE-5E541B17CFA3}" dt="2026-04-02T15:00:18.772" v="53" actId="20577"/>
        <pc:sldMkLst>
          <pc:docMk/>
          <pc:sldMk cId="1731909660" sldId="284"/>
        </pc:sldMkLst>
        <pc:spChg chg="add mod">
          <ac:chgData name="Sheehy, Cameron" userId="S::ca.sheehy@northeastern.edu::65cb5e2b-dbd0-49ce-8c33-9ad7e6b930ad" providerId="AD" clId="Web-{21725092-B91A-FFB2-66FE-5E541B17CFA3}" dt="2026-04-02T15:00:18.772" v="53" actId="20577"/>
          <ac:spMkLst>
            <pc:docMk/>
            <pc:sldMk cId="1731909660" sldId="284"/>
            <ac:spMk id="4" creationId="{1537AE92-9E80-5CD1-AD35-4D542C9D2490}"/>
          </ac:spMkLst>
        </pc:spChg>
        <pc:spChg chg="del">
          <ac:chgData name="Sheehy, Cameron" userId="S::ca.sheehy@northeastern.edu::65cb5e2b-dbd0-49ce-8c33-9ad7e6b930ad" providerId="AD" clId="Web-{21725092-B91A-FFB2-66FE-5E541B17CFA3}" dt="2026-04-02T15:00:16.476" v="51"/>
          <ac:spMkLst>
            <pc:docMk/>
            <pc:sldMk cId="1731909660" sldId="284"/>
            <ac:spMk id="11" creationId="{33B0B7B3-DD1A-F13E-A83A-A88A1600C473}"/>
          </ac:spMkLst>
        </pc:spChg>
      </pc:sldChg>
      <pc:sldChg chg="addSp delSp">
        <pc:chgData name="Sheehy, Cameron" userId="S::ca.sheehy@northeastern.edu::65cb5e2b-dbd0-49ce-8c33-9ad7e6b930ad" providerId="AD" clId="Web-{21725092-B91A-FFB2-66FE-5E541B17CFA3}" dt="2026-04-02T15:00:43.476" v="64"/>
        <pc:sldMkLst>
          <pc:docMk/>
          <pc:sldMk cId="516098932" sldId="286"/>
        </pc:sldMkLst>
        <pc:spChg chg="add">
          <ac:chgData name="Sheehy, Cameron" userId="S::ca.sheehy@northeastern.edu::65cb5e2b-dbd0-49ce-8c33-9ad7e6b930ad" providerId="AD" clId="Web-{21725092-B91A-FFB2-66FE-5E541B17CFA3}" dt="2026-04-02T15:00:43.476" v="64"/>
          <ac:spMkLst>
            <pc:docMk/>
            <pc:sldMk cId="516098932" sldId="286"/>
            <ac:spMk id="3" creationId="{2FD74727-2289-8F48-CED3-82CA91ECBBDA}"/>
          </ac:spMkLst>
        </pc:spChg>
        <pc:spChg chg="del">
          <ac:chgData name="Sheehy, Cameron" userId="S::ca.sheehy@northeastern.edu::65cb5e2b-dbd0-49ce-8c33-9ad7e6b930ad" providerId="AD" clId="Web-{21725092-B91A-FFB2-66FE-5E541B17CFA3}" dt="2026-04-02T15:00:41.648" v="63"/>
          <ac:spMkLst>
            <pc:docMk/>
            <pc:sldMk cId="516098932" sldId="286"/>
            <ac:spMk id="47" creationId="{A308065E-C26E-4850-9B6A-6B3D45C2C5C3}"/>
          </ac:spMkLst>
        </pc:spChg>
      </pc:sldChg>
      <pc:sldChg chg="addSp delSp modSp">
        <pc:chgData name="Sheehy, Cameron" userId="S::ca.sheehy@northeastern.edu::65cb5e2b-dbd0-49ce-8c33-9ad7e6b930ad" providerId="AD" clId="Web-{21725092-B91A-FFB2-66FE-5E541B17CFA3}" dt="2026-04-02T15:01:01.617" v="71" actId="20577"/>
        <pc:sldMkLst>
          <pc:docMk/>
          <pc:sldMk cId="2723491095" sldId="288"/>
        </pc:sldMkLst>
        <pc:spChg chg="add mod">
          <ac:chgData name="Sheehy, Cameron" userId="S::ca.sheehy@northeastern.edu::65cb5e2b-dbd0-49ce-8c33-9ad7e6b930ad" providerId="AD" clId="Web-{21725092-B91A-FFB2-66FE-5E541B17CFA3}" dt="2026-04-02T15:01:01.617" v="71" actId="20577"/>
          <ac:spMkLst>
            <pc:docMk/>
            <pc:sldMk cId="2723491095" sldId="288"/>
            <ac:spMk id="6" creationId="{33A23C3D-DC5C-0CF7-F892-720EFD3ADCC0}"/>
          </ac:spMkLst>
        </pc:spChg>
        <pc:spChg chg="del">
          <ac:chgData name="Sheehy, Cameron" userId="S::ca.sheehy@northeastern.edu::65cb5e2b-dbd0-49ce-8c33-9ad7e6b930ad" providerId="AD" clId="Web-{21725092-B91A-FFB2-66FE-5E541B17CFA3}" dt="2026-04-02T15:00:58.742" v="69"/>
          <ac:spMkLst>
            <pc:docMk/>
            <pc:sldMk cId="2723491095" sldId="288"/>
            <ac:spMk id="17" creationId="{AE898FA8-4362-75C7-F1A6-284ED489B677}"/>
          </ac:spMkLst>
        </pc:spChg>
      </pc:sldChg>
      <pc:sldChg chg="addSp delSp modSp add del delAnim">
        <pc:chgData name="Sheehy, Cameron" userId="S::ca.sheehy@northeastern.edu::65cb5e2b-dbd0-49ce-8c33-9ad7e6b930ad" providerId="AD" clId="Web-{21725092-B91A-FFB2-66FE-5E541B17CFA3}" dt="2026-04-02T15:01:07.118" v="74" actId="20577"/>
        <pc:sldMkLst>
          <pc:docMk/>
          <pc:sldMk cId="2426109288" sldId="289"/>
        </pc:sldMkLst>
        <pc:spChg chg="mod">
          <ac:chgData name="Sheehy, Cameron" userId="S::ca.sheehy@northeastern.edu::65cb5e2b-dbd0-49ce-8c33-9ad7e6b930ad" providerId="AD" clId="Web-{21725092-B91A-FFB2-66FE-5E541B17CFA3}" dt="2026-04-02T14:11:51.044" v="35" actId="20577"/>
          <ac:spMkLst>
            <pc:docMk/>
            <pc:sldMk cId="2426109288" sldId="289"/>
            <ac:spMk id="2" creationId="{2AE057FD-5108-FCFD-BE00-D04A847668BE}"/>
          </ac:spMkLst>
        </pc:spChg>
        <pc:spChg chg="del">
          <ac:chgData name="Sheehy, Cameron" userId="S::ca.sheehy@northeastern.edu::65cb5e2b-dbd0-49ce-8c33-9ad7e6b930ad" providerId="AD" clId="Web-{21725092-B91A-FFB2-66FE-5E541B17CFA3}" dt="2026-04-02T14:11:53.138" v="37"/>
          <ac:spMkLst>
            <pc:docMk/>
            <pc:sldMk cId="2426109288" sldId="289"/>
            <ac:spMk id="4" creationId="{F4032BE9-1497-2754-DE6B-33CCACE56725}"/>
          </ac:spMkLst>
        </pc:spChg>
        <pc:spChg chg="del">
          <ac:chgData name="Sheehy, Cameron" userId="S::ca.sheehy@northeastern.edu::65cb5e2b-dbd0-49ce-8c33-9ad7e6b930ad" providerId="AD" clId="Web-{21725092-B91A-FFB2-66FE-5E541B17CFA3}" dt="2026-04-02T15:01:04.133" v="72"/>
          <ac:spMkLst>
            <pc:docMk/>
            <pc:sldMk cId="2426109288" sldId="289"/>
            <ac:spMk id="5" creationId="{B95A9EA8-24F2-381E-AB94-A7F1DE51C2E3}"/>
          </ac:spMkLst>
        </pc:spChg>
        <pc:spChg chg="add mod">
          <ac:chgData name="Sheehy, Cameron" userId="S::ca.sheehy@northeastern.edu::65cb5e2b-dbd0-49ce-8c33-9ad7e6b930ad" providerId="AD" clId="Web-{21725092-B91A-FFB2-66FE-5E541B17CFA3}" dt="2026-04-02T15:01:07.118" v="74" actId="20577"/>
          <ac:spMkLst>
            <pc:docMk/>
            <pc:sldMk cId="2426109288" sldId="289"/>
            <ac:spMk id="7" creationId="{19B12543-30C4-469D-E366-89A258A80BBA}"/>
          </ac:spMkLst>
        </pc:spChg>
        <pc:picChg chg="del">
          <ac:chgData name="Sheehy, Cameron" userId="S::ca.sheehy@northeastern.edu::65cb5e2b-dbd0-49ce-8c33-9ad7e6b930ad" providerId="AD" clId="Web-{21725092-B91A-FFB2-66FE-5E541B17CFA3}" dt="2026-04-02T14:11:53.138" v="36"/>
          <ac:picMkLst>
            <pc:docMk/>
            <pc:sldMk cId="2426109288" sldId="289"/>
            <ac:picMk id="7" creationId="{2A7702B7-1B71-5CF7-DE87-C00C88411456}"/>
          </ac:picMkLst>
        </pc:picChg>
      </pc:sldChg>
      <pc:sldChg chg="addSp delSp modSp">
        <pc:chgData name="Sheehy, Cameron" userId="S::ca.sheehy@northeastern.edu::65cb5e2b-dbd0-49ce-8c33-9ad7e6b930ad" providerId="AD" clId="Web-{21725092-B91A-FFB2-66FE-5E541B17CFA3}" dt="2026-04-02T15:00:39.086" v="62" actId="20577"/>
        <pc:sldMkLst>
          <pc:docMk/>
          <pc:sldMk cId="3620137619" sldId="292"/>
        </pc:sldMkLst>
        <pc:spChg chg="add mod">
          <ac:chgData name="Sheehy, Cameron" userId="S::ca.sheehy@northeastern.edu::65cb5e2b-dbd0-49ce-8c33-9ad7e6b930ad" providerId="AD" clId="Web-{21725092-B91A-FFB2-66FE-5E541B17CFA3}" dt="2026-04-02T15:00:39.086" v="62" actId="20577"/>
          <ac:spMkLst>
            <pc:docMk/>
            <pc:sldMk cId="3620137619" sldId="292"/>
            <ac:spMk id="4" creationId="{BDED355B-10C7-388F-05DF-788C0AD129F7}"/>
          </ac:spMkLst>
        </pc:spChg>
        <pc:spChg chg="del">
          <ac:chgData name="Sheehy, Cameron" userId="S::ca.sheehy@northeastern.edu::65cb5e2b-dbd0-49ce-8c33-9ad7e6b930ad" providerId="AD" clId="Web-{21725092-B91A-FFB2-66FE-5E541B17CFA3}" dt="2026-04-02T15:00:35.351" v="60"/>
          <ac:spMkLst>
            <pc:docMk/>
            <pc:sldMk cId="3620137619" sldId="292"/>
            <ac:spMk id="6" creationId="{4B6305CC-1A5E-5B80-1120-A0B4E78630BE}"/>
          </ac:spMkLst>
        </pc:spChg>
      </pc:sldChg>
      <pc:sldChg chg="addSp delSp modSp">
        <pc:chgData name="Sheehy, Cameron" userId="S::ca.sheehy@northeastern.edu::65cb5e2b-dbd0-49ce-8c33-9ad7e6b930ad" providerId="AD" clId="Web-{21725092-B91A-FFB2-66FE-5E541B17CFA3}" dt="2026-04-02T15:00:12.866" v="50" actId="20577"/>
        <pc:sldMkLst>
          <pc:docMk/>
          <pc:sldMk cId="1304896216" sldId="293"/>
        </pc:sldMkLst>
        <pc:spChg chg="add mod">
          <ac:chgData name="Sheehy, Cameron" userId="S::ca.sheehy@northeastern.edu::65cb5e2b-dbd0-49ce-8c33-9ad7e6b930ad" providerId="AD" clId="Web-{21725092-B91A-FFB2-66FE-5E541B17CFA3}" dt="2026-04-02T15:00:12.866" v="50" actId="20577"/>
          <ac:spMkLst>
            <pc:docMk/>
            <pc:sldMk cId="1304896216" sldId="293"/>
            <ac:spMk id="4" creationId="{6D0C2545-8DFA-C9D7-7C78-BA12806D0F20}"/>
          </ac:spMkLst>
        </pc:spChg>
        <pc:spChg chg="del">
          <ac:chgData name="Sheehy, Cameron" userId="S::ca.sheehy@northeastern.edu::65cb5e2b-dbd0-49ce-8c33-9ad7e6b930ad" providerId="AD" clId="Web-{21725092-B91A-FFB2-66FE-5E541B17CFA3}" dt="2026-04-02T15:00:10.491" v="48"/>
          <ac:spMkLst>
            <pc:docMk/>
            <pc:sldMk cId="1304896216" sldId="293"/>
            <ac:spMk id="6" creationId="{A2EAFA7B-C7F4-2A92-D6FF-15830909E504}"/>
          </ac:spMkLst>
        </pc:spChg>
      </pc:sldChg>
      <pc:sldChg chg="addSp delSp modSp">
        <pc:chgData name="Sheehy, Cameron" userId="S::ca.sheehy@northeastern.edu::65cb5e2b-dbd0-49ce-8c33-9ad7e6b930ad" providerId="AD" clId="Web-{21725092-B91A-FFB2-66FE-5E541B17CFA3}" dt="2026-04-02T15:00:25.616" v="56" actId="20577"/>
        <pc:sldMkLst>
          <pc:docMk/>
          <pc:sldMk cId="2172970763" sldId="295"/>
        </pc:sldMkLst>
        <pc:spChg chg="add mod">
          <ac:chgData name="Sheehy, Cameron" userId="S::ca.sheehy@northeastern.edu::65cb5e2b-dbd0-49ce-8c33-9ad7e6b930ad" providerId="AD" clId="Web-{21725092-B91A-FFB2-66FE-5E541B17CFA3}" dt="2026-04-02T15:00:25.616" v="56" actId="20577"/>
          <ac:spMkLst>
            <pc:docMk/>
            <pc:sldMk cId="2172970763" sldId="295"/>
            <ac:spMk id="8" creationId="{84AECEB1-E711-9D31-DA06-8E2B840CF019}"/>
          </ac:spMkLst>
        </pc:spChg>
        <pc:spChg chg="del">
          <ac:chgData name="Sheehy, Cameron" userId="S::ca.sheehy@northeastern.edu::65cb5e2b-dbd0-49ce-8c33-9ad7e6b930ad" providerId="AD" clId="Web-{21725092-B91A-FFB2-66FE-5E541B17CFA3}" dt="2026-04-02T15:00:23.288" v="54"/>
          <ac:spMkLst>
            <pc:docMk/>
            <pc:sldMk cId="2172970763" sldId="295"/>
            <ac:spMk id="13" creationId="{231ED397-EBBB-C873-56C4-53FA209DC168}"/>
          </ac:spMkLst>
        </pc:spChg>
      </pc:sldChg>
      <pc:sldChg chg="addSp delSp modSp">
        <pc:chgData name="Sheehy, Cameron" userId="S::ca.sheehy@northeastern.edu::65cb5e2b-dbd0-49ce-8c33-9ad7e6b930ad" providerId="AD" clId="Web-{21725092-B91A-FFB2-66FE-5E541B17CFA3}" dt="2026-04-02T15:00:31.726" v="59" actId="20577"/>
        <pc:sldMkLst>
          <pc:docMk/>
          <pc:sldMk cId="516125440" sldId="296"/>
        </pc:sldMkLst>
        <pc:spChg chg="add mod">
          <ac:chgData name="Sheehy, Cameron" userId="S::ca.sheehy@northeastern.edu::65cb5e2b-dbd0-49ce-8c33-9ad7e6b930ad" providerId="AD" clId="Web-{21725092-B91A-FFB2-66FE-5E541B17CFA3}" dt="2026-04-02T15:00:31.726" v="59" actId="20577"/>
          <ac:spMkLst>
            <pc:docMk/>
            <pc:sldMk cId="516125440" sldId="296"/>
            <ac:spMk id="6" creationId="{45F7609F-3BBD-54B8-1258-E0E16BA83023}"/>
          </ac:spMkLst>
        </pc:spChg>
        <pc:spChg chg="del">
          <ac:chgData name="Sheehy, Cameron" userId="S::ca.sheehy@northeastern.edu::65cb5e2b-dbd0-49ce-8c33-9ad7e6b930ad" providerId="AD" clId="Web-{21725092-B91A-FFB2-66FE-5E541B17CFA3}" dt="2026-04-02T15:00:29.242" v="57"/>
          <ac:spMkLst>
            <pc:docMk/>
            <pc:sldMk cId="516125440" sldId="296"/>
            <ac:spMk id="38" creationId="{08092829-75F2-D396-E7C6-1355FF9942DF}"/>
          </ac:spMkLst>
        </pc:spChg>
      </pc:sldChg>
      <pc:sldChg chg="addSp delSp modSp">
        <pc:chgData name="Sheehy, Cameron" userId="S::ca.sheehy@northeastern.edu::65cb5e2b-dbd0-49ce-8c33-9ad7e6b930ad" providerId="AD" clId="Web-{21725092-B91A-FFB2-66FE-5E541B17CFA3}" dt="2026-04-02T15:00:53.742" v="68" actId="20577"/>
        <pc:sldMkLst>
          <pc:docMk/>
          <pc:sldMk cId="3095826125" sldId="297"/>
        </pc:sldMkLst>
        <pc:spChg chg="add mod">
          <ac:chgData name="Sheehy, Cameron" userId="S::ca.sheehy@northeastern.edu::65cb5e2b-dbd0-49ce-8c33-9ad7e6b930ad" providerId="AD" clId="Web-{21725092-B91A-FFB2-66FE-5E541B17CFA3}" dt="2026-04-02T15:00:53.742" v="68" actId="20577"/>
          <ac:spMkLst>
            <pc:docMk/>
            <pc:sldMk cId="3095826125" sldId="297"/>
            <ac:spMk id="3" creationId="{C5E4AA54-D297-EF9D-50D8-B4DF772F70FE}"/>
          </ac:spMkLst>
        </pc:spChg>
        <pc:spChg chg="del">
          <ac:chgData name="Sheehy, Cameron" userId="S::ca.sheehy@northeastern.edu::65cb5e2b-dbd0-49ce-8c33-9ad7e6b930ad" providerId="AD" clId="Web-{21725092-B91A-FFB2-66FE-5E541B17CFA3}" dt="2026-04-02T15:00:48.492" v="65"/>
          <ac:spMkLst>
            <pc:docMk/>
            <pc:sldMk cId="3095826125" sldId="297"/>
            <ac:spMk id="4" creationId="{D958EC7A-56DD-AC2E-F5EF-1EB79BBD9BD3}"/>
          </ac:spMkLst>
        </pc:spChg>
        <pc:spChg chg="mod">
          <ac:chgData name="Sheehy, Cameron" userId="S::ca.sheehy@northeastern.edu::65cb5e2b-dbd0-49ce-8c33-9ad7e6b930ad" providerId="AD" clId="Web-{21725092-B91A-FFB2-66FE-5E541B17CFA3}" dt="2026-04-02T13:57:50.035" v="21" actId="20577"/>
          <ac:spMkLst>
            <pc:docMk/>
            <pc:sldMk cId="3095826125" sldId="297"/>
            <ac:spMk id="28" creationId="{48516AF0-6F45-F7B7-3754-EA822321AFA0}"/>
          </ac:spMkLst>
        </pc:spChg>
      </pc:sldChg>
      <pc:sldChg chg="modSp add del">
        <pc:chgData name="Sheehy, Cameron" userId="S::ca.sheehy@northeastern.edu::65cb5e2b-dbd0-49ce-8c33-9ad7e6b930ad" providerId="AD" clId="Web-{21725092-B91A-FFB2-66FE-5E541B17CFA3}" dt="2026-04-02T14:01:01.937" v="29"/>
        <pc:sldMkLst>
          <pc:docMk/>
          <pc:sldMk cId="3871627528" sldId="298"/>
        </pc:sldMkLst>
        <pc:spChg chg="mod">
          <ac:chgData name="Sheehy, Cameron" userId="S::ca.sheehy@northeastern.edu::65cb5e2b-dbd0-49ce-8c33-9ad7e6b930ad" providerId="AD" clId="Web-{21725092-B91A-FFB2-66FE-5E541B17CFA3}" dt="2026-04-02T13:58:31.413" v="27" actId="20577"/>
          <ac:spMkLst>
            <pc:docMk/>
            <pc:sldMk cId="3871627528" sldId="298"/>
            <ac:spMk id="11" creationId="{8E515C22-4DE0-81BE-1D33-22FE3C5AB13D}"/>
          </ac:spMkLst>
        </pc:spChg>
      </pc:sldChg>
      <pc:sldChg chg="addSp delSp modSp add delAnim">
        <pc:chgData name="Sheehy, Cameron" userId="S::ca.sheehy@northeastern.edu::65cb5e2b-dbd0-49ce-8c33-9ad7e6b930ad" providerId="AD" clId="Web-{21725092-B91A-FFB2-66FE-5E541B17CFA3}" dt="2026-04-02T15:01:12.430" v="77" actId="20577"/>
        <pc:sldMkLst>
          <pc:docMk/>
          <pc:sldMk cId="3834247635" sldId="299"/>
        </pc:sldMkLst>
        <pc:spChg chg="add mod">
          <ac:chgData name="Sheehy, Cameron" userId="S::ca.sheehy@northeastern.edu::65cb5e2b-dbd0-49ce-8c33-9ad7e6b930ad" providerId="AD" clId="Web-{21725092-B91A-FFB2-66FE-5E541B17CFA3}" dt="2026-04-02T15:01:12.430" v="77" actId="20577"/>
          <ac:spMkLst>
            <pc:docMk/>
            <pc:sldMk cId="3834247635" sldId="299"/>
            <ac:spMk id="5" creationId="{1E723611-1FE1-02E1-B3FA-E786C7262603}"/>
          </ac:spMkLst>
        </pc:spChg>
        <pc:spChg chg="del mod">
          <ac:chgData name="Sheehy, Cameron" userId="S::ca.sheehy@northeastern.edu::65cb5e2b-dbd0-49ce-8c33-9ad7e6b930ad" providerId="AD" clId="Web-{21725092-B91A-FFB2-66FE-5E541B17CFA3}" dt="2026-04-02T15:01:09.430" v="75"/>
          <ac:spMkLst>
            <pc:docMk/>
            <pc:sldMk cId="3834247635" sldId="299"/>
            <ac:spMk id="11" creationId="{8E515C22-4DE0-81BE-1D33-22FE3C5AB13D}"/>
          </ac:spMkLst>
        </pc:spChg>
      </pc:sldChg>
    </pc:docChg>
  </pc:docChgLst>
</pc:chgInfo>
</file>

<file path=ppt/comments/modernComment_119_6CFBD56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47080C1-5DEE-4693-9987-1C8BD90960C9}" authorId="{7DA7B2F6-A787-0FF3-99DC-C4E12834EDD5}" status="resolved" created="2025-05-12T16:54:56.131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828443501" sldId="281"/>
      <ac:spMk id="5" creationId="{E8659E83-6F30-D438-44D1-4F537762F380}"/>
    </ac:deMkLst>
    <p188:txBody>
      <a:bodyPr/>
      <a:lstStyle/>
      <a:p>
        <a:r>
          <a:rPr lang="en-US"/>
          <a:t>revise</a:t>
        </a:r>
      </a:p>
    </p188:txBody>
  </p188:cm>
</p188:cmLst>
</file>

<file path=ppt/comments/modernComment_121_909B7D6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D2EA6807-CDF4-4980-AAE2-DCE17AD37C04}" authorId="{7DA7B2F6-A787-0FF3-99DC-C4E12834EDD5}" status="resolved" created="2025-05-12T16:57:55.397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426109288" sldId="289"/>
      <ac:spMk id="3" creationId="{59B41A15-D320-9759-9D34-F2D1FE83416D}"/>
    </ac:deMkLst>
    <p188:txBody>
      <a:bodyPr/>
      <a:lstStyle/>
      <a:p>
        <a:r>
          <a:rPr lang="en-US"/>
          <a:t>revise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72368D-7081-4DF9-BD91-2D94EC38ADB0}" type="datetimeFigureOut">
              <a:t>4/2/2026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EA503-CA5E-4E2C-983B-D247976F971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823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0E30C-B6CD-CAB7-51C1-4F58C94B9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9391A1-BE97-7B4C-B408-3E04E78BA2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C041A0-40E9-7EF8-A880-F592874C71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ea typeface="Calibri"/>
                <a:cs typeface="Calibri"/>
              </a:rPr>
              <a:t>cameron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B008DC-77BD-5FBC-72EE-4313AA8F89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A4A09-A5C1-4583-966B-6CDAB00DEFA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4996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Cameron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31FEE7-2656-40BC-95A5-5807903940B9}" type="slidenum"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021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cps.northeastern.edu/current-students/tutoring-services/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cssh.northeastern.edu/writingcenter/" TargetMode="External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ls.northeastern.edu/" TargetMode="External"/><Relationship Id="rId5" Type="http://schemas.openxmlformats.org/officeDocument/2006/relationships/hyperlink" Target="https://international.northeastern.edu/itc/" TargetMode="External"/><Relationship Id="rId4" Type="http://schemas.openxmlformats.org/officeDocument/2006/relationships/hyperlink" Target="https://disabilityaccessservices.northeastern.edu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microsoft.com/office/2018/10/relationships/comments" Target="../comments/modernComment_121_909B7D6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1.png"/><Relationship Id="rId7" Type="http://schemas.openxmlformats.org/officeDocument/2006/relationships/hyperlink" Target="https://web.penjiapp.com/communities/northeastern/itc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svg"/><Relationship Id="rId4" Type="http://schemas.openxmlformats.org/officeDocument/2006/relationships/hyperlink" Target="https://international.northeastern.edu/itc/workshop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microsoft.com/office/2018/10/relationships/comments" Target="../comments/modernComment_119_6CFBD56D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0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svg"/><Relationship Id="rId5" Type="http://schemas.openxmlformats.org/officeDocument/2006/relationships/image" Target="../media/image8.svg"/><Relationship Id="rId4" Type="http://schemas.openxmlformats.org/officeDocument/2006/relationships/image" Target="../media/image7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32331" y="1363120"/>
            <a:ext cx="4591465" cy="17145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5000">
                <a:solidFill>
                  <a:schemeClr val="bg1"/>
                </a:solidFill>
                <a:latin typeface="Garamond"/>
                <a:ea typeface="+mj-lt"/>
                <a:cs typeface="+mj-lt"/>
              </a:rPr>
              <a:t>Writing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A6F5F5F-34F7-805C-C530-D23ADA032520}"/>
              </a:ext>
            </a:extLst>
          </p:cNvPr>
          <p:cNvCxnSpPr/>
          <p:nvPr/>
        </p:nvCxnSpPr>
        <p:spPr>
          <a:xfrm flipH="1">
            <a:off x="5539154" y="1363817"/>
            <a:ext cx="11059" cy="3427125"/>
          </a:xfrm>
          <a:prstGeom prst="straightConnector1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27571C97-5C08-9FE5-B38A-8F833843D31A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18" name="Graphic 17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42347B83-E91B-C11F-F3E6-0A0E0A7EDEA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22" name="Picture 21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D3D14E26-156C-A468-0074-E90C7953020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pic>
        <p:nvPicPr>
          <p:cNvPr id="4" name="Graphic 24" descr="A black and white logo&#10;&#10;AI-generated content may be incorrect.">
            <a:extLst>
              <a:ext uri="{FF2B5EF4-FFF2-40B4-BE49-F238E27FC236}">
                <a16:creationId xmlns:a16="http://schemas.microsoft.com/office/drawing/2014/main" id="{413BB5CA-CA46-B0E9-3562-E10D9907281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5946" y="1709385"/>
            <a:ext cx="3579925" cy="2744952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3A75CAF6-E41A-4B89-2BB6-378A87A32A3F}"/>
              </a:ext>
            </a:extLst>
          </p:cNvPr>
          <p:cNvSpPr>
            <a:spLocks noGrp="1"/>
          </p:cNvSpPr>
          <p:nvPr/>
        </p:nvSpPr>
        <p:spPr>
          <a:xfrm>
            <a:off x="6627297" y="3081474"/>
            <a:ext cx="4599534" cy="2831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>
                <a:solidFill>
                  <a:schemeClr val="bg1"/>
                </a:solidFill>
                <a:latin typeface="Calibri"/>
              </a:rPr>
              <a:t>International Tutoring Center</a:t>
            </a:r>
            <a:endParaRPr lang="en-US">
              <a:solidFill>
                <a:schemeClr val="bg1"/>
              </a:solidFill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Supplemental Academic Services </a:t>
            </a:r>
            <a:endParaRPr lang="en-US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000" b="1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Workshop Series</a:t>
            </a:r>
            <a:endParaRPr lang="en-US">
              <a:solidFill>
                <a:schemeClr val="bg1"/>
              </a:solidFill>
              <a:latin typeface="Aptos"/>
              <a:ea typeface="Calibri"/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000" b="1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i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Cameron Sheehy, M.Ed.</a:t>
            </a:r>
          </a:p>
        </p:txBody>
      </p:sp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84E1AE93-408F-34BF-D124-318107F28D5C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1     |</a:t>
            </a:r>
          </a:p>
        </p:txBody>
      </p:sp>
    </p:spTree>
    <p:extLst>
      <p:ext uri="{BB962C8B-B14F-4D97-AF65-F5344CB8AC3E}">
        <p14:creationId xmlns:p14="http://schemas.microsoft.com/office/powerpoint/2010/main" val="2784092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36517-AB8A-4042-217B-0D4752E6B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27D27-6E9F-8FC0-3FDD-EFD34B749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Writing Resources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19B732-4435-6F17-FD0F-3A21DCAA0A87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29A31034-66D6-1AB1-0293-09B82F973EB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DDE0003A-8BB4-E5E5-41D8-0720EFB796E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48516AF0-6F45-F7B7-3754-EA822321AFA0}"/>
              </a:ext>
            </a:extLst>
          </p:cNvPr>
          <p:cNvSpPr/>
          <p:nvPr/>
        </p:nvSpPr>
        <p:spPr>
          <a:xfrm>
            <a:off x="6510492" y="1332605"/>
            <a:ext cx="5445701" cy="4569333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500" b="1" u="sng">
                <a:solidFill>
                  <a:srgbClr val="C00000"/>
                </a:solidFill>
                <a:latin typeface="Garamond"/>
              </a:rPr>
              <a:t>Off-Campus Supports</a:t>
            </a:r>
          </a:p>
          <a:p>
            <a:pPr algn="ctr"/>
            <a:endParaRPr lang="en-US" sz="1000">
              <a:solidFill>
                <a:schemeClr val="tx1"/>
              </a:solidFill>
            </a:endParaRPr>
          </a:p>
          <a:p>
            <a:pPr algn="ctr"/>
            <a:r>
              <a:rPr lang="en-US" sz="2000">
                <a:solidFill>
                  <a:schemeClr val="tx1"/>
                </a:solidFill>
              </a:rPr>
              <a:t>Dictionaries, Thesauruses, and Translators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Grammarly, </a:t>
            </a:r>
            <a:r>
              <a:rPr lang="en-US" sz="2000" dirty="0" err="1">
                <a:solidFill>
                  <a:schemeClr val="tx1"/>
                </a:solidFill>
              </a:rPr>
              <a:t>Scribbr</a:t>
            </a:r>
            <a:r>
              <a:rPr lang="en-US" sz="2000" dirty="0">
                <a:solidFill>
                  <a:schemeClr val="tx1"/>
                </a:solidFill>
              </a:rPr>
              <a:t>/</a:t>
            </a:r>
            <a:r>
              <a:rPr lang="en-US" sz="2000" dirty="0" err="1">
                <a:solidFill>
                  <a:schemeClr val="tx1"/>
                </a:solidFill>
              </a:rPr>
              <a:t>QuillBot</a:t>
            </a:r>
            <a:r>
              <a:rPr lang="en-US" sz="2000" dirty="0">
                <a:solidFill>
                  <a:schemeClr val="tx1"/>
                </a:solidFill>
              </a:rPr>
              <a:t>, etc.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Manchester Academic </a:t>
            </a:r>
            <a:r>
              <a:rPr lang="en-US" sz="2000" dirty="0" err="1">
                <a:solidFill>
                  <a:schemeClr val="tx1"/>
                </a:solidFill>
              </a:rPr>
              <a:t>Phrasebank</a:t>
            </a:r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>
                <a:solidFill>
                  <a:schemeClr val="tx1"/>
                </a:solidFill>
              </a:rPr>
              <a:t>Purdue OWL</a:t>
            </a:r>
            <a:endParaRPr lang="en-US"/>
          </a:p>
          <a:p>
            <a:pPr algn="ctr"/>
            <a:endParaRPr lang="en-US" sz="100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US" sz="2000">
                <a:solidFill>
                  <a:schemeClr val="tx1"/>
                </a:solidFill>
              </a:rPr>
              <a:t>Use AI as a thinking partner!</a:t>
            </a:r>
          </a:p>
          <a:p>
            <a:r>
              <a:rPr lang="en-US" sz="2000">
                <a:solidFill>
                  <a:schemeClr val="tx1"/>
                </a:solidFill>
              </a:rPr>
              <a:t> Upload the prompt and/or rubric and ask AI to...</a:t>
            </a:r>
            <a:endParaRPr lang="en-US" sz="1500">
              <a:solidFill>
                <a:schemeClr val="tx1"/>
              </a:solidFill>
            </a:endParaRPr>
          </a:p>
          <a:p>
            <a:r>
              <a:rPr lang="en-US" sz="1500">
                <a:solidFill>
                  <a:schemeClr val="tx1"/>
                </a:solidFill>
              </a:rPr>
              <a:t>(1) clarify topic, audience, task, format/genre, and other requirements before starting and/or </a:t>
            </a:r>
            <a:endParaRPr lang="en-US">
              <a:solidFill>
                <a:schemeClr val="tx1"/>
              </a:solidFill>
            </a:endParaRPr>
          </a:p>
          <a:p>
            <a:r>
              <a:rPr lang="en-US" sz="1500">
                <a:solidFill>
                  <a:schemeClr val="tx1"/>
                </a:solidFill>
              </a:rPr>
              <a:t>(2) evaluate your work after finishing...</a:t>
            </a:r>
          </a:p>
          <a:p>
            <a:r>
              <a:rPr lang="en-US" sz="1500">
                <a:solidFill>
                  <a:schemeClr val="tx1"/>
                </a:solidFill>
              </a:rPr>
              <a:t> (a) reverse outline my paper</a:t>
            </a:r>
            <a:endParaRPr lang="en-US" sz="2000">
              <a:solidFill>
                <a:schemeClr val="tx1"/>
              </a:solidFill>
            </a:endParaRPr>
          </a:p>
          <a:p>
            <a:r>
              <a:rPr lang="en-US" sz="1500">
                <a:solidFill>
                  <a:schemeClr val="tx1"/>
                </a:solidFill>
              </a:rPr>
              <a:t> (b) outline the anatomy of this paragraph</a:t>
            </a:r>
            <a:endParaRPr lang="en-US" sz="2000">
              <a:solidFill>
                <a:schemeClr val="tx1"/>
              </a:solidFill>
            </a:endParaRPr>
          </a:p>
          <a:p>
            <a:r>
              <a:rPr lang="en-US" sz="1500">
                <a:solidFill>
                  <a:schemeClr val="tx1"/>
                </a:solidFill>
              </a:rPr>
              <a:t> (c) give me advice on revising my paper to the rubric</a:t>
            </a:r>
            <a:endParaRPr lang="en-US" sz="2000">
              <a:solidFill>
                <a:schemeClr val="tx1"/>
              </a:solidFill>
            </a:endParaRPr>
          </a:p>
          <a:p>
            <a:r>
              <a:rPr lang="en-US" sz="1500">
                <a:solidFill>
                  <a:schemeClr val="tx1"/>
                </a:solidFill>
              </a:rPr>
              <a:t> (d) explain if my thesis and claims align</a:t>
            </a:r>
            <a:endParaRPr lang="en-US" sz="2000">
              <a:solidFill>
                <a:schemeClr val="tx1"/>
              </a:solidFill>
            </a:endParaRPr>
          </a:p>
          <a:p>
            <a:r>
              <a:rPr lang="en-US" sz="1500">
                <a:solidFill>
                  <a:schemeClr val="tx1"/>
                </a:solidFill>
              </a:rPr>
              <a:t> (e) explain if I follow genre conventions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94E41DF-16B7-5CC0-CC98-FB8CDA87660C}"/>
              </a:ext>
            </a:extLst>
          </p:cNvPr>
          <p:cNvSpPr/>
          <p:nvPr/>
        </p:nvSpPr>
        <p:spPr>
          <a:xfrm>
            <a:off x="266508" y="1322466"/>
            <a:ext cx="5982354" cy="4577078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500" b="1" u="sng">
                <a:solidFill>
                  <a:srgbClr val="C00000"/>
                </a:solidFill>
                <a:latin typeface="Garamond"/>
              </a:rPr>
              <a:t>On-Campus Supports</a:t>
            </a:r>
            <a:endParaRPr lang="en-US" sz="2500" b="1">
              <a:solidFill>
                <a:srgbClr val="C00000"/>
              </a:solidFill>
              <a:latin typeface="Garamond"/>
            </a:endParaRPr>
          </a:p>
          <a:p>
            <a:pPr algn="ctr"/>
            <a:endParaRPr lang="en-US" sz="60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latin typeface="Aptos"/>
              </a:rPr>
              <a:t>Disability Access Services (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https://disabilityaccessservices.northeastern.edu/</a:t>
            </a:r>
            <a:r>
              <a:rPr lang="en-US" sz="2000">
                <a:solidFill>
                  <a:schemeClr val="tx1"/>
                </a:solidFill>
                <a:ea typeface="+mn-lt"/>
                <a:cs typeface="+mn-lt"/>
              </a:rPr>
              <a:t>)</a:t>
            </a:r>
            <a:endParaRPr lang="en-US">
              <a:solidFill>
                <a:schemeClr val="tx1"/>
              </a:solidFill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latin typeface="Aptos"/>
              </a:rPr>
              <a:t>International Tutoring Center</a:t>
            </a:r>
            <a:endParaRPr lang="en-US">
              <a:solidFill>
                <a:schemeClr val="tx1"/>
              </a:solidFill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latin typeface="Aptos"/>
              </a:rPr>
              <a:t>(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https://international.northeastern.edu/itc/</a:t>
            </a:r>
            <a:r>
              <a:rPr lang="en-US" sz="2000">
                <a:solidFill>
                  <a:schemeClr val="tx1"/>
                </a:solidFill>
                <a:ea typeface="+mn-lt"/>
                <a:cs typeface="+mn-lt"/>
              </a:rPr>
              <a:t>)</a:t>
            </a:r>
            <a:endParaRPr lang="en-US" sz="200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latin typeface="Aptos"/>
              </a:rPr>
              <a:t>Global Learner Support</a:t>
            </a:r>
          </a:p>
          <a:p>
            <a:pPr algn="ctr"/>
            <a:r>
              <a:rPr lang="en-US" sz="2000">
                <a:solidFill>
                  <a:schemeClr val="tx1"/>
                </a:solidFill>
                <a:latin typeface="Aptos"/>
              </a:rPr>
              <a:t>(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https://gls.northeastern.edu/</a:t>
            </a:r>
            <a:r>
              <a:rPr lang="en-US" sz="2000">
                <a:solidFill>
                  <a:schemeClr val="tx1"/>
                </a:solidFill>
                <a:ea typeface="+mn-lt"/>
                <a:cs typeface="+mn-lt"/>
              </a:rPr>
              <a:t>)</a:t>
            </a:r>
            <a:endParaRPr lang="en-US" sz="200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latin typeface="Aptos"/>
              </a:rPr>
              <a:t>Writing Center</a:t>
            </a:r>
          </a:p>
          <a:p>
            <a:pPr algn="ctr"/>
            <a:r>
              <a:rPr lang="en-US" sz="2000">
                <a:solidFill>
                  <a:schemeClr val="tx1"/>
                </a:solidFill>
                <a:latin typeface="Aptos"/>
              </a:rPr>
              <a:t>(</a:t>
            </a:r>
            <a:r>
              <a:rPr lang="en-US" sz="2000" dirty="0">
                <a:solidFill>
                  <a:schemeClr val="tx1"/>
                </a:solidFill>
                <a:ea typeface="+mn-lt"/>
                <a:cs typeface="+mn-l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https://cssh.northeastern.edu/writingcenter/</a:t>
            </a:r>
            <a:r>
              <a:rPr lang="en-US" sz="2000">
                <a:solidFill>
                  <a:schemeClr val="tx1"/>
                </a:solidFill>
                <a:ea typeface="+mn-lt"/>
                <a:cs typeface="+mn-lt"/>
              </a:rPr>
              <a:t>)</a:t>
            </a:r>
            <a:endParaRPr lang="en-US" sz="200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 dirty="0" err="1">
                <a:solidFill>
                  <a:schemeClr val="tx1"/>
                </a:solidFill>
                <a:latin typeface="Aptos"/>
              </a:rPr>
              <a:t>Wyzant</a:t>
            </a:r>
            <a:r>
              <a:rPr lang="en-US" sz="2000" dirty="0">
                <a:solidFill>
                  <a:schemeClr val="tx1"/>
                </a:solidFill>
                <a:latin typeface="Aptos"/>
              </a:rPr>
              <a:t> and Peer Tutoring</a:t>
            </a:r>
            <a:endParaRPr lang="en-US" dirty="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latin typeface="Aptos"/>
              </a:rPr>
              <a:t>(</a:t>
            </a:r>
            <a:r>
              <a:rPr lang="en-US" sz="2000" dirty="0">
                <a:solidFill>
                  <a:schemeClr val="tx1"/>
                </a:solidFill>
                <a:latin typeface="Aptos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https://cps.northeastern.edu/current-students/tutoring-services/</a:t>
            </a:r>
            <a:r>
              <a:rPr lang="en-US" sz="2000">
                <a:solidFill>
                  <a:schemeClr val="tx1"/>
                </a:solidFill>
                <a:latin typeface="Aptos"/>
              </a:rPr>
              <a:t>)</a:t>
            </a:r>
            <a:endParaRPr lang="en-US">
              <a:solidFill>
                <a:schemeClr val="tx1"/>
              </a:solidFill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latin typeface="Aptos"/>
              </a:rPr>
              <a:t>Friends and Classmates</a:t>
            </a:r>
            <a:endParaRPr lang="en-US"/>
          </a:p>
          <a:p>
            <a:pPr algn="ctr"/>
            <a:r>
              <a:rPr lang="en-US" sz="2000">
                <a:solidFill>
                  <a:schemeClr val="tx1"/>
                </a:solidFill>
                <a:latin typeface="Aptos"/>
              </a:rPr>
              <a:t>Instructors and Teaching Staff</a:t>
            </a:r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C5E4AA54-D297-EF9D-50D8-B4DF772F70FE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10   |</a:t>
            </a:r>
          </a:p>
        </p:txBody>
      </p:sp>
    </p:spTree>
    <p:extLst>
      <p:ext uri="{BB962C8B-B14F-4D97-AF65-F5344CB8AC3E}">
        <p14:creationId xmlns:p14="http://schemas.microsoft.com/office/powerpoint/2010/main" val="3095826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A58ED3-2BB6-76BF-1709-1753FC2B9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C0153-3F79-CDB8-7519-56E69ABBB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573" y="1185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Practicing Self-Compassion</a:t>
            </a:r>
            <a:endParaRPr lang="en-US" sz="4000" b="1">
              <a:solidFill>
                <a:srgbClr val="C00000"/>
              </a:solidFill>
              <a:latin typeface="Garamon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F1417-E9B2-FE31-B379-021FB2DC0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776" y="1077154"/>
            <a:ext cx="11320529" cy="5072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en-US" sz="2500">
                <a:latin typeface="Aptos"/>
                <a:ea typeface="Calibri"/>
                <a:cs typeface="Calibri"/>
              </a:rPr>
              <a:t>Be kind to yourself. Everyone struggles with writing!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57BB51-CF9E-2BA7-AAF4-8A37482C7762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F823142C-4BCD-DDFE-0F05-C447B6ED8CB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1" name="Picture 10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4744018C-2C30-E068-0AD9-E7103B6C1D8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D31B6A97-665F-161C-1D97-9B3877D46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906558"/>
              </p:ext>
            </p:extLst>
          </p:nvPr>
        </p:nvGraphicFramePr>
        <p:xfrm>
          <a:off x="398059" y="1717343"/>
          <a:ext cx="11399384" cy="38932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699692">
                  <a:extLst>
                    <a:ext uri="{9D8B030D-6E8A-4147-A177-3AD203B41FA5}">
                      <a16:colId xmlns:a16="http://schemas.microsoft.com/office/drawing/2014/main" val="2771529130"/>
                    </a:ext>
                  </a:extLst>
                </a:gridCol>
                <a:gridCol w="5699692">
                  <a:extLst>
                    <a:ext uri="{9D8B030D-6E8A-4147-A177-3AD203B41FA5}">
                      <a16:colId xmlns:a16="http://schemas.microsoft.com/office/drawing/2014/main" val="3496994204"/>
                    </a:ext>
                  </a:extLst>
                </a:gridCol>
              </a:tblGrid>
              <a:tr h="537001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sng" strike="noStrike" noProof="0">
                          <a:solidFill>
                            <a:srgbClr val="C00000"/>
                          </a:solidFill>
                          <a:latin typeface="Garamond"/>
                        </a:rPr>
                        <a:t>Anxious Thinking</a:t>
                      </a:r>
                      <a:endParaRPr lang="en-US" sz="2000" b="1" u="sng">
                        <a:solidFill>
                          <a:srgbClr val="C00000"/>
                        </a:solidFill>
                        <a:latin typeface="Garamond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sng" strike="noStrike" noProof="0">
                          <a:solidFill>
                            <a:srgbClr val="C00000"/>
                          </a:solidFill>
                          <a:latin typeface="Garamond"/>
                        </a:rPr>
                        <a:t>Growth Mindset Reframing</a:t>
                      </a: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372603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>
                          <a:solidFill>
                            <a:srgbClr val="000000"/>
                          </a:solidFill>
                        </a:rPr>
                        <a:t>"I don't understand the assignment—I must not be smart enough or know English well enough."</a:t>
                      </a:r>
                      <a:endParaRPr lang="en-US" sz="2000" b="0" i="0" u="none" strike="noStrike" noProof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>
                          <a:solidFill>
                            <a:srgbClr val="000000"/>
                          </a:solidFill>
                        </a:rPr>
                        <a:t>"I can use the prompt to guide me, as well as strategies and resources to support me."</a:t>
                      </a:r>
                      <a:endParaRPr lang="en-US"/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728036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>
                          <a:solidFill>
                            <a:srgbClr val="000000"/>
                          </a:solidFill>
                        </a:rPr>
                        <a:t>"There's too much writing—I'll never be able to keep up."</a:t>
                      </a:r>
                      <a:endParaRPr lang="en-US" sz="2000" b="0" i="0" u="none" strike="noStrike" noProof="0">
                        <a:solidFill>
                          <a:srgbClr val="000000"/>
                        </a:solidFill>
                        <a:latin typeface="Aptos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>
                          <a:solidFill>
                            <a:srgbClr val="000000"/>
                          </a:solidFill>
                        </a:rPr>
                        <a:t>    "I can plan my writing schedule in chunks and prioritize the most important sections first."</a:t>
                      </a:r>
                      <a:endParaRPr lang="en-US"/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3728139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"I keep getting comments about clarity—maybe I'm not good at writing in English."</a:t>
                      </a:r>
                      <a:endParaRPr lang="en-US"/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"Clarity takes time and practice. I can learn to express my ideas more clearly through revision."</a:t>
                      </a:r>
                      <a:endParaRPr lang="en-US"/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430410"/>
                  </a:ext>
                </a:extLst>
              </a:tr>
              <a:tr h="839063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"I'm scared to ask about the assignment because I don't want to look unprepared."</a:t>
                      </a:r>
                      <a:endParaRPr lang="en-US"/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"Professors expect students to ask questions—it shows I'm thinking critically about the task."</a:t>
                      </a:r>
                      <a:endParaRPr lang="en-US"/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997439"/>
                  </a:ext>
                </a:extLst>
              </a:tr>
            </a:tbl>
          </a:graphicData>
        </a:graphic>
      </p:graphicFrame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33A23C3D-DC5C-0CF7-F892-720EFD3ADCC0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11   |</a:t>
            </a:r>
          </a:p>
        </p:txBody>
      </p:sp>
    </p:spTree>
    <p:extLst>
      <p:ext uri="{BB962C8B-B14F-4D97-AF65-F5344CB8AC3E}">
        <p14:creationId xmlns:p14="http://schemas.microsoft.com/office/powerpoint/2010/main" val="272349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9F769-893A-05E1-086B-2A7DD561C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057FD-5108-FCFD-BE00-D04A84766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Recap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41A15-D320-9759-9D34-F2D1FE834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120" y="1333843"/>
            <a:ext cx="9367371" cy="241759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>
                <a:latin typeface="Aptos"/>
                <a:ea typeface="Calibri"/>
                <a:cs typeface="Calibri"/>
              </a:rPr>
              <a:t>Check Canvas for the assignment's prompt and/or rubric.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>
                <a:latin typeface="Aptos"/>
                <a:ea typeface="Calibri"/>
                <a:cs typeface="Calibri"/>
              </a:rPr>
              <a:t>Read them thoroughly, highlighting the rhetorical situation and clarifying uncertainties with your teaching staff.</a:t>
            </a:r>
            <a:endParaRPr lang="en-US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>
                <a:latin typeface="Aptos"/>
                <a:ea typeface="Calibri"/>
                <a:cs typeface="Calibri"/>
              </a:rPr>
              <a:t>Use revision strategies throughout the writing process.</a:t>
            </a:r>
            <a:endParaRPr lang="en-US" sz="250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>
                <a:latin typeface="Aptos"/>
                <a:ea typeface="Calibri"/>
                <a:cs typeface="Calibri"/>
              </a:rPr>
              <a:t>Check your work, and consult resources to support you.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>
                <a:latin typeface="Aptos"/>
                <a:ea typeface="Calibri"/>
                <a:cs typeface="Calibri"/>
              </a:rPr>
              <a:t>Practice self-compassion and reframe your thinking.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C243C4-419E-C569-2A49-CAB1F6074CE5}"/>
              </a:ext>
            </a:extLst>
          </p:cNvPr>
          <p:cNvSpPr txBox="1"/>
          <p:nvPr/>
        </p:nvSpPr>
        <p:spPr>
          <a:xfrm>
            <a:off x="8984776" y="1727731"/>
            <a:ext cx="2743200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>
                <a:solidFill>
                  <a:srgbClr val="C00000"/>
                </a:solidFill>
                <a:latin typeface="Garamond"/>
              </a:rPr>
              <a:t>Any Questions?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EAA6254-8942-600A-2150-563C5280188E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16" name="Graphic 15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19A5FFC3-475C-C404-6D04-FB7A490821E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8" name="Picture 1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C20C7DB4-0049-BAD6-6672-2981E1EAC51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19B12543-30C4-469D-E366-89A258A80BBA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12   |</a:t>
            </a:r>
          </a:p>
        </p:txBody>
      </p:sp>
    </p:spTree>
    <p:extLst>
      <p:ext uri="{BB962C8B-B14F-4D97-AF65-F5344CB8AC3E}">
        <p14:creationId xmlns:p14="http://schemas.microsoft.com/office/powerpoint/2010/main" val="2426109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  <p:extLst>
    <p:ext uri="{6950BFC3-D8DA-4A85-94F7-54DA5524770B}">
      <p188:commentRel xmlns:p188="http://schemas.microsoft.com/office/powerpoint/2018/8/main" r:id="rId2"/>
    </p:ext>
  </p:extLs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9F769-893A-05E1-086B-2A7DD561C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AD4A5C83-8267-4125-A84E-539ACCB8DC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69" y="3428443"/>
            <a:ext cx="1905000" cy="1905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E057FD-5108-FCFD-BE00-D04A84766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Next Steps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032BE9-1497-2754-DE6B-33CCACE56725}"/>
              </a:ext>
            </a:extLst>
          </p:cNvPr>
          <p:cNvSpPr txBox="1"/>
          <p:nvPr/>
        </p:nvSpPr>
        <p:spPr>
          <a:xfrm>
            <a:off x="3048721" y="3837765"/>
            <a:ext cx="7417367" cy="10926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500" b="1" dirty="0">
                <a:solidFill>
                  <a:srgbClr val="C00000"/>
                </a:solidFill>
                <a:latin typeface="Garamond"/>
              </a:rPr>
              <a:t>Attend an </a:t>
            </a:r>
            <a:r>
              <a:rPr lang="en-US" sz="2500" b="1">
                <a:solidFill>
                  <a:srgbClr val="C00000"/>
                </a:solidFill>
                <a:latin typeface="Garamond"/>
              </a:rPr>
              <a:t>Upcoming Workshop!</a:t>
            </a:r>
            <a:endParaRPr lang="en-US" sz="2500" b="1" dirty="0">
              <a:solidFill>
                <a:srgbClr val="C00000"/>
              </a:solidFill>
              <a:latin typeface="Garamond"/>
            </a:endParaRPr>
          </a:p>
          <a:p>
            <a:r>
              <a:rPr lang="en-US" sz="2000">
                <a:ea typeface="+mn-lt"/>
                <a:cs typeface="+mn-lt"/>
              </a:rPr>
              <a:t>See our upcoming workshops by using the QR code or by visiting </a:t>
            </a:r>
            <a:r>
              <a:rPr lang="en-US" sz="2000" dirty="0">
                <a:ea typeface="+mn-lt"/>
                <a:cs typeface="+mn-lt"/>
                <a:hlinkClick r:id="rId4"/>
              </a:rPr>
              <a:t>https://international.northeastern.edu/itc/workshops/</a:t>
            </a:r>
            <a:r>
              <a:rPr lang="en-US" sz="2000" dirty="0">
                <a:ea typeface="+mn-lt"/>
                <a:cs typeface="+mn-lt"/>
              </a:rPr>
              <a:t> 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EAA6254-8942-600A-2150-563C5280188E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16" name="Graphic 15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19A5FFC3-475C-C404-6D04-FB7A490821E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8" name="Picture 1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C20C7DB4-0049-BAD6-6672-2981E1EAC51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C60434D-FA43-F7BE-7495-8BF14E4386D9}"/>
              </a:ext>
            </a:extLst>
          </p:cNvPr>
          <p:cNvSpPr txBox="1"/>
          <p:nvPr/>
        </p:nvSpPr>
        <p:spPr>
          <a:xfrm>
            <a:off x="1320235" y="1482317"/>
            <a:ext cx="8005746" cy="10926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500" b="1">
                <a:solidFill>
                  <a:srgbClr val="C00000"/>
                </a:solidFill>
                <a:latin typeface="Garamond"/>
              </a:rPr>
              <a:t>Book a 1-on-1 Tutoring Appointment!</a:t>
            </a:r>
            <a:endParaRPr lang="en-US" sz="2500" b="1" dirty="0">
              <a:solidFill>
                <a:srgbClr val="C00000"/>
              </a:solidFill>
              <a:latin typeface="Garamond"/>
            </a:endParaRPr>
          </a:p>
          <a:p>
            <a:r>
              <a:rPr lang="en-US" sz="2000">
                <a:ea typeface="+mn-lt"/>
                <a:cs typeface="+mn-lt"/>
              </a:rPr>
              <a:t>View our tutors' schedules and book by using the QR code or by visiting </a:t>
            </a:r>
            <a:r>
              <a:rPr lang="en-US" sz="2000" dirty="0">
                <a:ea typeface="+mn-lt"/>
                <a:cs typeface="+mn-lt"/>
                <a:hlinkClick r:id="rId7"/>
              </a:rPr>
              <a:t>https://web.penjiapp.com/communities/northeastern/itc/</a:t>
            </a:r>
            <a:r>
              <a:rPr lang="en-US" sz="2000" dirty="0">
                <a:ea typeface="+mn-lt"/>
                <a:cs typeface="+mn-lt"/>
              </a:rPr>
              <a:t> </a:t>
            </a:r>
            <a:endParaRPr lang="en-US" sz="2000" dirty="0"/>
          </a:p>
        </p:txBody>
      </p:sp>
      <p:pic>
        <p:nvPicPr>
          <p:cNvPr id="9" name="Picture 8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002FE1A5-01EA-1BCB-6820-B29D8C7F14E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29677" y="1077892"/>
            <a:ext cx="1905000" cy="1905000"/>
          </a:xfrm>
          <a:prstGeom prst="rect">
            <a:avLst/>
          </a:prstGeom>
        </p:spPr>
      </p:pic>
      <p:sp>
        <p:nvSpPr>
          <p:cNvPr id="5" name="Slide Number Placeholder 7">
            <a:extLst>
              <a:ext uri="{FF2B5EF4-FFF2-40B4-BE49-F238E27FC236}">
                <a16:creationId xmlns:a16="http://schemas.microsoft.com/office/drawing/2014/main" id="{1E723611-1FE1-02E1-B3FA-E786C7262603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13   |</a:t>
            </a:r>
          </a:p>
        </p:txBody>
      </p:sp>
    </p:spTree>
    <p:extLst>
      <p:ext uri="{BB962C8B-B14F-4D97-AF65-F5344CB8AC3E}">
        <p14:creationId xmlns:p14="http://schemas.microsoft.com/office/powerpoint/2010/main" val="3834247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EFC23-51C8-C4AC-3C3D-0F6D5A85F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903" y="2286837"/>
            <a:ext cx="1896609" cy="160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Agenda</a:t>
            </a:r>
            <a:endParaRPr lang="en-US" sz="4000" b="1">
              <a:solidFill>
                <a:srgbClr val="C00000"/>
              </a:solidFill>
              <a:latin typeface="Garamond"/>
            </a:endParaRPr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2E105063-98BA-A4E0-0D0D-D11201355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 4    |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F1B223-72FE-C440-781C-8EA3606F6615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9" name="Graphic 8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57C10B94-8773-93F4-7AC1-24208AEEB66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3" name="Picture 1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F6F8762-6AA4-9074-0278-DD1E24137C8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672B9-B32F-002A-4554-D623458C420A}"/>
              </a:ext>
            </a:extLst>
          </p:cNvPr>
          <p:cNvSpPr txBox="1">
            <a:spLocks/>
          </p:cNvSpPr>
          <p:nvPr/>
        </p:nvSpPr>
        <p:spPr>
          <a:xfrm>
            <a:off x="5884076" y="469065"/>
            <a:ext cx="4460514" cy="523808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>
                <a:latin typeface="Aptos"/>
                <a:ea typeface="+mn-lt"/>
                <a:cs typeface="+mn-lt"/>
              </a:rPr>
              <a:t>What is Writing? </a:t>
            </a:r>
            <a:endParaRPr lang="en-US" sz="2500">
              <a:latin typeface="Aptos"/>
              <a:ea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>
                <a:latin typeface="Aptos"/>
                <a:ea typeface="+mn-lt"/>
                <a:cs typeface="+mn-lt"/>
              </a:rPr>
              <a:t>Challenges to Writing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>
                <a:latin typeface="Aptos"/>
                <a:ea typeface="+mn-lt"/>
                <a:cs typeface="+mn-lt"/>
              </a:rPr>
              <a:t>What is a Prompt?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>
                <a:latin typeface="Aptos"/>
                <a:ea typeface="+mn-lt"/>
                <a:cs typeface="+mn-lt"/>
              </a:rPr>
              <a:t>Rhetorical Situation</a:t>
            </a:r>
            <a:endParaRPr lang="en-US" sz="2500">
              <a:latin typeface="Aptos"/>
              <a:ea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>
                <a:latin typeface="Aptos"/>
                <a:ea typeface="+mn-lt"/>
                <a:cs typeface="+mn-lt"/>
              </a:rPr>
              <a:t>What is Revision?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>
                <a:latin typeface="Aptos"/>
                <a:ea typeface="+mn-lt"/>
                <a:cs typeface="+mn-lt"/>
              </a:rPr>
              <a:t>Revision Strategies</a:t>
            </a:r>
            <a:endParaRPr lang="en-US" sz="2500">
              <a:latin typeface="Aptos"/>
              <a:ea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>
                <a:latin typeface="Aptos"/>
                <a:ea typeface="Calibri"/>
                <a:cs typeface="Calibri"/>
              </a:rPr>
              <a:t>Writing Resources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>
                <a:latin typeface="Aptos"/>
                <a:ea typeface="Calibri"/>
                <a:cs typeface="Calibri"/>
              </a:rPr>
              <a:t>Practicing Self-Compassion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>
                <a:latin typeface="Aptos"/>
                <a:ea typeface="+mn-lt"/>
                <a:cs typeface="+mn-lt"/>
              </a:rPr>
              <a:t>Recap &amp; Next Steps</a:t>
            </a:r>
            <a:endParaRPr lang="en-US" sz="2500">
              <a:latin typeface="Aptos"/>
              <a:ea typeface="Calibri"/>
              <a:cs typeface="Calibri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87FC297-602B-C881-C867-D33833D1A0CC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2     |</a:t>
            </a:r>
          </a:p>
        </p:txBody>
      </p:sp>
    </p:spTree>
    <p:extLst>
      <p:ext uri="{BB962C8B-B14F-4D97-AF65-F5344CB8AC3E}">
        <p14:creationId xmlns:p14="http://schemas.microsoft.com/office/powerpoint/2010/main" val="182844350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9ECCC2-9BAD-8C61-04FC-B2BDB96D5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E049B-5C1B-CBBB-06E2-08C2BFFFA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89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Disclaimer</a:t>
            </a:r>
            <a:endParaRPr lang="en-US" sz="4000" b="1">
              <a:solidFill>
                <a:srgbClr val="C00000"/>
              </a:solidFill>
              <a:latin typeface="Garamon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C895A-8A51-1469-64B2-2ECB574A8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87" y="1313996"/>
            <a:ext cx="5901590" cy="376351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en-US" sz="2500">
                <a:latin typeface="Aptos"/>
                <a:ea typeface="Calibri"/>
                <a:cs typeface="Calibri"/>
              </a:rPr>
              <a:t>This is an overview.</a:t>
            </a:r>
            <a:endParaRPr lang="en-US">
              <a:latin typeface="Aptos"/>
            </a:endParaRPr>
          </a:p>
          <a:p>
            <a:pPr marL="0" indent="0" algn="ctr">
              <a:buNone/>
            </a:pPr>
            <a:endParaRPr lang="en-US" sz="2500">
              <a:latin typeface="Aptos"/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sz="2500">
                <a:latin typeface="Aptos"/>
              </a:rPr>
              <a:t>Each person is different with their own unique background, interests, needs, abilities, and context.</a:t>
            </a:r>
            <a:endParaRPr lang="en-US">
              <a:latin typeface="Aptos"/>
            </a:endParaRPr>
          </a:p>
          <a:p>
            <a:pPr marL="0" indent="0" algn="ctr">
              <a:buNone/>
            </a:pPr>
            <a:endParaRPr lang="en-US" sz="2500">
              <a:latin typeface="Aptos"/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sz="2500">
                <a:latin typeface="Aptos"/>
                <a:ea typeface="Calibri"/>
                <a:cs typeface="Calibri"/>
              </a:rPr>
              <a:t>Even the same person can be different today than they were yesterday or will be tomorrow.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F20D4A-7B17-BC71-946D-755715E9BB08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07562050-9116-76B5-D1A2-1645360CC0C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1" name="Picture 10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3BC900E-BD49-0382-E649-02D59836753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2359E86-3151-AC64-BB99-A83928C81F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9943" y="1545311"/>
            <a:ext cx="4911143" cy="3277673"/>
          </a:xfrm>
          <a:prstGeom prst="rect">
            <a:avLst/>
          </a:prstGeom>
        </p:spPr>
      </p:pic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A6991EFD-60ED-CC41-C606-BBE66536B0A1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3     |</a:t>
            </a:r>
          </a:p>
        </p:txBody>
      </p:sp>
    </p:spTree>
    <p:extLst>
      <p:ext uri="{BB962C8B-B14F-4D97-AF65-F5344CB8AC3E}">
        <p14:creationId xmlns:p14="http://schemas.microsoft.com/office/powerpoint/2010/main" val="4221552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BC19B-9697-C409-3837-DE96003DF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1D85B-437F-7CA5-4112-7CA505504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89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What is Writing?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642C9-A6EE-DC63-0983-69959F3D6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996"/>
            <a:ext cx="10527323" cy="21122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50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>
                <a:ea typeface="+mn-lt"/>
                <a:cs typeface="+mn-lt"/>
              </a:rPr>
              <a:t>“Almost all good writing begins with terrible first efforts. You need to start somewhere.”</a:t>
            </a:r>
            <a:endParaRPr lang="en-US">
              <a:ea typeface="+mn-lt"/>
              <a:cs typeface="+mn-lt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500">
              <a:ea typeface="+mn-lt"/>
              <a:cs typeface="+mn-lt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>
                <a:ea typeface="+mn-lt"/>
                <a:cs typeface="+mn-lt"/>
              </a:rPr>
              <a:t>            —</a:t>
            </a:r>
            <a:r>
              <a:rPr lang="en-US" sz="2500">
                <a:solidFill>
                  <a:srgbClr val="000000"/>
                </a:solidFill>
                <a:latin typeface="Aptos"/>
                <a:ea typeface="+mn-lt"/>
                <a:cs typeface="+mn-lt"/>
              </a:rPr>
              <a:t> </a:t>
            </a:r>
            <a:r>
              <a:rPr lang="en-US" sz="2500" b="1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Anne Lamott, </a:t>
            </a:r>
            <a:r>
              <a:rPr lang="en-US" sz="2500" b="1" i="1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First Drafts</a:t>
            </a:r>
          </a:p>
        </p:txBody>
      </p:sp>
      <p:sp>
        <p:nvSpPr>
          <p:cNvPr id="11" name="Slide Number Placeholder 7">
            <a:extLst>
              <a:ext uri="{FF2B5EF4-FFF2-40B4-BE49-F238E27FC236}">
                <a16:creationId xmlns:a16="http://schemas.microsoft.com/office/drawing/2014/main" id="{92E11E9F-704D-03EC-0D2F-479EC2C1B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 5    |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D892BF-C7AB-5C3D-9EE3-CB8F9D674D81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3D25D8C8-9CDB-ED85-D8B5-DC6FBB649FB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4E658D83-D748-0AA8-E95D-5F92AE932AF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5D1464C-0EA5-159C-1947-0B11FF7739D6}"/>
              </a:ext>
            </a:extLst>
          </p:cNvPr>
          <p:cNvSpPr txBox="1">
            <a:spLocks/>
          </p:cNvSpPr>
          <p:nvPr/>
        </p:nvSpPr>
        <p:spPr>
          <a:xfrm>
            <a:off x="6198886" y="3599940"/>
            <a:ext cx="4234453" cy="25730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b="1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Why do we write?</a:t>
            </a:r>
            <a:endParaRPr lang="en-US" sz="2500" b="1">
              <a:solidFill>
                <a:srgbClr val="C00000"/>
              </a:solidFill>
              <a:latin typeface="Garamond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>
              <a:solidFill>
                <a:srgbClr val="000000"/>
              </a:solidFill>
              <a:latin typeface="Aptos"/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>
                <a:solidFill>
                  <a:srgbClr val="000000"/>
                </a:solidFill>
                <a:ea typeface="+mn-lt"/>
                <a:cs typeface="+mn-lt"/>
              </a:rPr>
              <a:t>To build critical </a:t>
            </a:r>
            <a:r>
              <a:rPr lang="en-US" sz="2000">
                <a:ea typeface="+mn-lt"/>
                <a:cs typeface="+mn-lt"/>
              </a:rPr>
              <a:t>thinking skills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>
                <a:ea typeface="+mn-lt"/>
                <a:cs typeface="+mn-lt"/>
              </a:rPr>
              <a:t>To better understand our ideas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>
                <a:ea typeface="+mn-lt"/>
                <a:cs typeface="+mn-lt"/>
              </a:rPr>
              <a:t>To communicate ideas to others and express ourselves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>
                <a:ea typeface="+mn-lt"/>
                <a:cs typeface="+mn-lt"/>
              </a:rPr>
              <a:t>To document and remember ideas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>
                <a:ea typeface="+mn-lt"/>
                <a:cs typeface="+mn-lt"/>
              </a:rPr>
              <a:t>For fun!</a:t>
            </a:r>
            <a:endParaRPr lang="en-US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17892E5-13E9-2E09-729A-B4FD3C5D9FB5}"/>
              </a:ext>
            </a:extLst>
          </p:cNvPr>
          <p:cNvSpPr txBox="1">
            <a:spLocks/>
          </p:cNvSpPr>
          <p:nvPr/>
        </p:nvSpPr>
        <p:spPr>
          <a:xfrm>
            <a:off x="1749063" y="3599939"/>
            <a:ext cx="2702059" cy="257304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b="1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What do we write?</a:t>
            </a:r>
            <a:endParaRPr lang="en-US" sz="2500" b="1">
              <a:solidFill>
                <a:srgbClr val="C00000"/>
              </a:solidFill>
              <a:latin typeface="Garamond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>
              <a:solidFill>
                <a:srgbClr val="000000"/>
              </a:solidFill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/>
              <a:t>To-Do Lists</a:t>
            </a:r>
            <a:endParaRPr lang="en-US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/>
              <a:t>Essays &amp; Reports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/>
              <a:t>Texts &amp; Emails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/>
              <a:t>Journal Entries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/>
              <a:t>Social Media Posts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/>
              <a:t>Movies, Songs, etc.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endParaRPr lang="en-US" sz="2000"/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D0C2545-8DFA-C9D7-7C78-BA12806D0F20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4     |</a:t>
            </a:r>
          </a:p>
        </p:txBody>
      </p:sp>
    </p:spTree>
    <p:extLst>
      <p:ext uri="{BB962C8B-B14F-4D97-AF65-F5344CB8AC3E}">
        <p14:creationId xmlns:p14="http://schemas.microsoft.com/office/powerpoint/2010/main" val="1304896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build="p"/>
      <p:bldP spid="1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3035D-EE62-8F6C-BCD7-A689303DB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89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Challenges to Writing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0CC1D-5C36-8DE6-F99C-106105665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200" y="1323641"/>
            <a:ext cx="5499903" cy="445976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>
                <a:latin typeface="Aptos"/>
                <a:ea typeface="Calibri"/>
                <a:cs typeface="Calibri"/>
              </a:rPr>
              <a:t>Anxiety &amp; Perfectionism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>
                <a:latin typeface="Aptos"/>
                <a:ea typeface="Calibri"/>
                <a:cs typeface="Calibri"/>
              </a:rPr>
              <a:t>Disabilities or Different Abilities</a:t>
            </a:r>
            <a:endParaRPr lang="en-US" sz="2500">
              <a:ea typeface="Calibri"/>
              <a:cs typeface="Calibri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en-US" sz="2500">
                <a:latin typeface="Aptos"/>
                <a:ea typeface="Calibri"/>
                <a:cs typeface="Calibri"/>
              </a:rPr>
              <a:t>Dyslexia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en-US" sz="2500">
                <a:latin typeface="Aptos"/>
                <a:ea typeface="Calibri"/>
                <a:cs typeface="Calibri"/>
              </a:rPr>
              <a:t>ADHD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>
                <a:latin typeface="Aptos"/>
                <a:ea typeface="Calibri"/>
                <a:cs typeface="Calibri"/>
              </a:rPr>
              <a:t>Language Barriers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>
                <a:latin typeface="Aptos"/>
                <a:ea typeface="Calibri"/>
                <a:cs typeface="Calibri"/>
              </a:rPr>
              <a:t>Lack of Motivation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>
                <a:latin typeface="Aptos"/>
                <a:ea typeface="Calibri"/>
                <a:cs typeface="Calibri"/>
              </a:rPr>
              <a:t>Lack of Time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>
                <a:ea typeface="Calibri"/>
                <a:cs typeface="Calibri"/>
              </a:rPr>
              <a:t>Unclear Direction / Unclear Prompt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2500">
              <a:latin typeface="Aptos"/>
              <a:ea typeface="Calibri"/>
              <a:cs typeface="Calibri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500" u="sng">
                <a:latin typeface="Aptos"/>
                <a:ea typeface="Calibri"/>
                <a:cs typeface="Calibri"/>
              </a:rPr>
              <a:t>Reminder: Everyone's different!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EDC34A-1BA1-9A47-94DA-E8055C3631C8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B6321352-366F-1799-AB81-26655D58F13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E73FC750-BD63-BB81-13F2-9F5A9DF97C0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B675FC5-DFF8-CB5B-38C9-71E04485D0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5995" y="1848181"/>
            <a:ext cx="4643376" cy="2573255"/>
          </a:xfrm>
          <a:prstGeom prst="rect">
            <a:avLst/>
          </a:prstGeom>
        </p:spPr>
      </p:pic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537AE92-9E80-5CD1-AD35-4D542C9D2490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5     |</a:t>
            </a:r>
          </a:p>
        </p:txBody>
      </p:sp>
    </p:spTree>
    <p:extLst>
      <p:ext uri="{BB962C8B-B14F-4D97-AF65-F5344CB8AC3E}">
        <p14:creationId xmlns:p14="http://schemas.microsoft.com/office/powerpoint/2010/main" val="173190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CCB41E-A291-BE99-A714-AF62BA20B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890370F-2C83-5AF9-28A1-F32BB9FDB4C1}"/>
              </a:ext>
            </a:extLst>
          </p:cNvPr>
          <p:cNvSpPr/>
          <p:nvPr/>
        </p:nvSpPr>
        <p:spPr>
          <a:xfrm>
            <a:off x="254000" y="1334505"/>
            <a:ext cx="5717964" cy="4590523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500" b="1" u="sng">
                <a:solidFill>
                  <a:srgbClr val="C00000"/>
                </a:solidFill>
                <a:latin typeface="Garamond"/>
              </a:rPr>
              <a:t>How can a prompt look?</a:t>
            </a:r>
            <a:endParaRPr lang="en-US"/>
          </a:p>
          <a:p>
            <a:pPr algn="ctr"/>
            <a:endParaRPr lang="en-US" sz="200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ea typeface="+mn-lt"/>
                <a:cs typeface="+mn-lt"/>
              </a:rPr>
              <a:t>Some prompts contain multiple paragraphs, while others contain just one sentence (or none at all!).</a:t>
            </a:r>
          </a:p>
          <a:p>
            <a:pPr algn="ctr"/>
            <a:endParaRPr lang="en-US" sz="2000">
              <a:solidFill>
                <a:schemeClr val="tx1"/>
              </a:solidFill>
            </a:endParaRPr>
          </a:p>
          <a:p>
            <a:pPr algn="ctr"/>
            <a:r>
              <a:rPr lang="en-US" sz="2000">
                <a:solidFill>
                  <a:schemeClr val="tx1"/>
                </a:solidFill>
              </a:rPr>
              <a:t>Some prompts include rubrics, which explain what criteria are needed to succeed on an assignment.</a:t>
            </a:r>
          </a:p>
          <a:p>
            <a:pPr algn="ctr"/>
            <a:endParaRPr lang="en-US" sz="2000">
              <a:solidFill>
                <a:schemeClr val="tx1"/>
              </a:solidFill>
            </a:endParaRPr>
          </a:p>
          <a:p>
            <a:pPr algn="ctr"/>
            <a:endParaRPr lang="en-US" sz="2000">
              <a:solidFill>
                <a:schemeClr val="tx1"/>
              </a:solidFill>
            </a:endParaRPr>
          </a:p>
          <a:p>
            <a:pPr algn="ctr"/>
            <a:endParaRPr lang="en-US" sz="2000">
              <a:solidFill>
                <a:schemeClr val="tx1"/>
              </a:solidFill>
            </a:endParaRPr>
          </a:p>
          <a:p>
            <a:pPr algn="ctr"/>
            <a:endParaRPr lang="en-US" sz="2000">
              <a:solidFill>
                <a:schemeClr val="tx1"/>
              </a:solidFill>
            </a:endParaRPr>
          </a:p>
          <a:p>
            <a:pPr algn="ctr"/>
            <a:endParaRPr lang="en-US" sz="2000">
              <a:solidFill>
                <a:schemeClr val="tx1"/>
              </a:solidFill>
            </a:endParaRPr>
          </a:p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4BBA96-B7A8-AFE6-EB0B-AC28F0359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What is a Prompt?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96907FE-91CC-47D4-27EF-F063CDF7D4C8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8AE702B9-8B84-25D1-644E-AE9D807C7BC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C83A0C24-36BE-BE91-A74B-523D42B0CB0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1B46D32C-E992-18BF-30E3-0B98C62E1B12}"/>
              </a:ext>
            </a:extLst>
          </p:cNvPr>
          <p:cNvSpPr/>
          <p:nvPr/>
        </p:nvSpPr>
        <p:spPr>
          <a:xfrm>
            <a:off x="6218177" y="1332111"/>
            <a:ext cx="5712566" cy="4590523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500" b="1" u="sng">
                <a:solidFill>
                  <a:srgbClr val="C00000"/>
                </a:solidFill>
                <a:latin typeface="Garamond"/>
              </a:rPr>
              <a:t>What does a prompt (usually) tell us?</a:t>
            </a:r>
          </a:p>
          <a:p>
            <a:pPr algn="ctr"/>
            <a:endParaRPr lang="en-US" sz="200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ea typeface="+mn-lt"/>
                <a:cs typeface="+mn-lt"/>
              </a:rPr>
              <a:t>Topic </a:t>
            </a:r>
            <a:endParaRPr lang="en-US">
              <a:solidFill>
                <a:schemeClr val="tx1"/>
              </a:solidFill>
            </a:endParaRPr>
          </a:p>
          <a:p>
            <a:pPr algn="ctr"/>
            <a:endParaRPr lang="en-US" sz="200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ea typeface="+mn-lt"/>
                <a:cs typeface="+mn-lt"/>
              </a:rPr>
              <a:t>Audience</a:t>
            </a:r>
            <a:endParaRPr lang="en-US">
              <a:solidFill>
                <a:schemeClr val="tx1"/>
              </a:solidFill>
            </a:endParaRPr>
          </a:p>
          <a:p>
            <a:pPr algn="ctr"/>
            <a:endParaRPr lang="en-US" sz="200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ea typeface="+mn-lt"/>
                <a:cs typeface="+mn-lt"/>
              </a:rPr>
              <a:t>Task (Look at action verbs!)</a:t>
            </a:r>
            <a:endParaRPr lang="en-US">
              <a:solidFill>
                <a:schemeClr val="tx1"/>
              </a:solidFill>
            </a:endParaRPr>
          </a:p>
          <a:p>
            <a:pPr algn="ctr"/>
            <a:endParaRPr lang="en-US" sz="200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ea typeface="+mn-lt"/>
                <a:cs typeface="+mn-lt"/>
              </a:rPr>
              <a:t>Format / Genre</a:t>
            </a:r>
            <a:endParaRPr lang="en-US">
              <a:solidFill>
                <a:schemeClr val="tx1"/>
              </a:solidFill>
            </a:endParaRPr>
          </a:p>
          <a:p>
            <a:pPr algn="ctr"/>
            <a:endParaRPr lang="en-US" sz="200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ea typeface="+mn-lt"/>
                <a:cs typeface="+mn-lt"/>
              </a:rPr>
              <a:t>Other Requirements 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ea typeface="+mn-lt"/>
                <a:cs typeface="+mn-lt"/>
              </a:rPr>
              <a:t>(e.g., word or page count, citation style, types of evidence, number of sources, and so on...)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0A370EED-C380-5E25-3D7F-8839BD78FF63}"/>
              </a:ext>
            </a:extLst>
          </p:cNvPr>
          <p:cNvSpPr/>
          <p:nvPr/>
        </p:nvSpPr>
        <p:spPr>
          <a:xfrm>
            <a:off x="253382" y="189757"/>
            <a:ext cx="3117449" cy="1283594"/>
          </a:xfrm>
          <a:prstGeom prst="wedgeEllipseCallou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</a:rPr>
              <a:t>What types of prompts have you encountered? </a:t>
            </a:r>
          </a:p>
        </p:txBody>
      </p:sp>
      <p:pic>
        <p:nvPicPr>
          <p:cNvPr id="6" name="Picture 5" descr="Rubric Repair: 5 Changes that Get Results | Cult of Pedagogy">
            <a:extLst>
              <a:ext uri="{FF2B5EF4-FFF2-40B4-BE49-F238E27FC236}">
                <a16:creationId xmlns:a16="http://schemas.microsoft.com/office/drawing/2014/main" id="{A1E20B59-03E3-B287-8924-D397745933E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8849" r="519" b="3344"/>
          <a:stretch>
            <a:fillRect/>
          </a:stretch>
        </p:blipFill>
        <p:spPr>
          <a:xfrm>
            <a:off x="1126603" y="3813821"/>
            <a:ext cx="3978323" cy="2068062"/>
          </a:xfrm>
          <a:prstGeom prst="rect">
            <a:avLst/>
          </a:prstGeom>
        </p:spPr>
      </p:pic>
      <p:sp>
        <p:nvSpPr>
          <p:cNvPr id="10" name="TextBox 68">
            <a:extLst>
              <a:ext uri="{FF2B5EF4-FFF2-40B4-BE49-F238E27FC236}">
                <a16:creationId xmlns:a16="http://schemas.microsoft.com/office/drawing/2014/main" id="{D7E15536-B53F-74C4-A560-B9FF2A3F7DC3}"/>
              </a:ext>
            </a:extLst>
          </p:cNvPr>
          <p:cNvSpPr txBox="1"/>
          <p:nvPr/>
        </p:nvSpPr>
        <p:spPr>
          <a:xfrm rot="21000000">
            <a:off x="10026558" y="1831579"/>
            <a:ext cx="2637692" cy="1988106"/>
          </a:xfrm>
          <a:prstGeom prst="irregularSeal1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>
                <a:cs typeface="Segoe UI"/>
              </a:rPr>
              <a:t>Check Canvas!</a:t>
            </a:r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4AECEB1-E711-9D31-DA06-8E2B840CF019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6     |</a:t>
            </a:r>
          </a:p>
        </p:txBody>
      </p:sp>
    </p:spTree>
    <p:extLst>
      <p:ext uri="{BB962C8B-B14F-4D97-AF65-F5344CB8AC3E}">
        <p14:creationId xmlns:p14="http://schemas.microsoft.com/office/powerpoint/2010/main" val="2172970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39" grpId="0" build="p" animBg="1"/>
      <p:bldP spid="3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CEA07-DA62-6012-92D3-570AC6D4D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0981F-5358-A501-398B-8F7CAE1A7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89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Rhetorical Situation</a:t>
            </a:r>
          </a:p>
        </p:txBody>
      </p:sp>
      <p:sp>
        <p:nvSpPr>
          <p:cNvPr id="11" name="Slide Number Placeholder 7">
            <a:extLst>
              <a:ext uri="{FF2B5EF4-FFF2-40B4-BE49-F238E27FC236}">
                <a16:creationId xmlns:a16="http://schemas.microsoft.com/office/drawing/2014/main" id="{ABDCC820-7748-2911-CD84-2E9F8563B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 5    |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003F7A-56AC-9412-6EFD-6962D668F671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88A1018A-397D-F000-7506-B27144B8B80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2DDC90BD-37C9-16DF-F8E0-53E3E0C0A54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2D3C8E30-75AA-DF30-0B5D-F13E8343D328}"/>
              </a:ext>
            </a:extLst>
          </p:cNvPr>
          <p:cNvSpPr/>
          <p:nvPr/>
        </p:nvSpPr>
        <p:spPr>
          <a:xfrm>
            <a:off x="1372285" y="1719372"/>
            <a:ext cx="3202116" cy="2749536"/>
          </a:xfrm>
          <a:prstGeom prst="triangle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C00000"/>
                </a:solidFill>
                <a:latin typeface="Garamond"/>
              </a:rPr>
              <a:t>Rhetorical Situation</a:t>
            </a:r>
          </a:p>
          <a:p>
            <a:pPr algn="ctr"/>
            <a:endParaRPr lang="en-US" sz="2500" b="1">
              <a:solidFill>
                <a:srgbClr val="C00000"/>
              </a:solidFill>
              <a:latin typeface="Garamond"/>
            </a:endParaRPr>
          </a:p>
          <a:p>
            <a:pPr algn="ctr"/>
            <a:endParaRPr lang="en-US" sz="2500" b="1">
              <a:solidFill>
                <a:srgbClr val="C00000"/>
              </a:solidFill>
              <a:latin typeface="Garamond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4827BB-ABC7-108C-BFC3-027D607A4C75}"/>
              </a:ext>
            </a:extLst>
          </p:cNvPr>
          <p:cNvSpPr txBox="1"/>
          <p:nvPr/>
        </p:nvSpPr>
        <p:spPr>
          <a:xfrm>
            <a:off x="2395299" y="1321803"/>
            <a:ext cx="1159824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/>
              <a:t>Creator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C21202-EEFC-87A0-A039-8A711DC92B60}"/>
              </a:ext>
            </a:extLst>
          </p:cNvPr>
          <p:cNvSpPr txBox="1"/>
          <p:nvPr/>
        </p:nvSpPr>
        <p:spPr>
          <a:xfrm>
            <a:off x="3049629" y="4468763"/>
            <a:ext cx="176863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/>
              <a:t>Message</a:t>
            </a:r>
          </a:p>
          <a:p>
            <a:pPr algn="ctr"/>
            <a:r>
              <a:rPr lang="en-US" sz="2000"/>
              <a:t>(Topic + Task)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F3A8C9D-5930-89B8-04EB-8D7EF8E7FC12}"/>
              </a:ext>
            </a:extLst>
          </p:cNvPr>
          <p:cNvSpPr txBox="1"/>
          <p:nvPr/>
        </p:nvSpPr>
        <p:spPr>
          <a:xfrm>
            <a:off x="1375999" y="4468762"/>
            <a:ext cx="122909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/>
              <a:t>Audience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5E4D2D-93AA-49E5-0865-4BB374A05401}"/>
              </a:ext>
            </a:extLst>
          </p:cNvPr>
          <p:cNvSpPr/>
          <p:nvPr/>
        </p:nvSpPr>
        <p:spPr>
          <a:xfrm>
            <a:off x="573867" y="1029690"/>
            <a:ext cx="4796594" cy="4801609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6BD6836-2376-A85C-9C3E-219EA04C1E01}"/>
              </a:ext>
            </a:extLst>
          </p:cNvPr>
          <p:cNvSpPr txBox="1"/>
          <p:nvPr/>
        </p:nvSpPr>
        <p:spPr>
          <a:xfrm>
            <a:off x="4572441" y="1321803"/>
            <a:ext cx="1373579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/>
              <a:t>Context</a:t>
            </a:r>
          </a:p>
        </p:txBody>
      </p:sp>
      <p:pic>
        <p:nvPicPr>
          <p:cNvPr id="21" name="Graphic 20" descr="Teacher outline">
            <a:extLst>
              <a:ext uri="{FF2B5EF4-FFF2-40B4-BE49-F238E27FC236}">
                <a16:creationId xmlns:a16="http://schemas.microsoft.com/office/drawing/2014/main" id="{63A93EA3-CEF8-10BB-12DD-3FF8C1A9895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89372" y="1319151"/>
            <a:ext cx="1375951" cy="1389410"/>
          </a:xfrm>
          <a:prstGeom prst="rect">
            <a:avLst/>
          </a:prstGeom>
        </p:spPr>
      </p:pic>
      <p:pic>
        <p:nvPicPr>
          <p:cNvPr id="22" name="Graphic 21" descr="Quotes outline">
            <a:extLst>
              <a:ext uri="{FF2B5EF4-FFF2-40B4-BE49-F238E27FC236}">
                <a16:creationId xmlns:a16="http://schemas.microsoft.com/office/drawing/2014/main" id="{4A5CC6CA-9DDB-3762-373C-4CED4CD2395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73293" y="1319151"/>
            <a:ext cx="1375558" cy="1379516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F114A35E-D887-0F9E-D808-F19272448182}"/>
              </a:ext>
            </a:extLst>
          </p:cNvPr>
          <p:cNvSpPr txBox="1"/>
          <p:nvPr/>
        </p:nvSpPr>
        <p:spPr>
          <a:xfrm>
            <a:off x="7411962" y="2692404"/>
            <a:ext cx="1533999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/>
              <a:t>Argument</a:t>
            </a:r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3AAC57E-8756-DDDB-395C-CABF8DDFBD80}"/>
              </a:ext>
            </a:extLst>
          </p:cNvPr>
          <p:cNvSpPr txBox="1"/>
          <p:nvPr/>
        </p:nvSpPr>
        <p:spPr>
          <a:xfrm>
            <a:off x="9896544" y="2717153"/>
            <a:ext cx="153191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/>
              <a:t>Evidence</a:t>
            </a:r>
          </a:p>
        </p:txBody>
      </p:sp>
      <p:pic>
        <p:nvPicPr>
          <p:cNvPr id="26" name="Graphic 25" descr="Open book outline">
            <a:extLst>
              <a:ext uri="{FF2B5EF4-FFF2-40B4-BE49-F238E27FC236}">
                <a16:creationId xmlns:a16="http://schemas.microsoft.com/office/drawing/2014/main" id="{8D5AB3A8-C0A7-6C14-3BF9-92B9C430DC7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488288" y="3665775"/>
            <a:ext cx="1375558" cy="1379516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3CBBCA08-4754-DAD6-E338-8CCA9FF0E32F}"/>
              </a:ext>
            </a:extLst>
          </p:cNvPr>
          <p:cNvGrpSpPr/>
          <p:nvPr/>
        </p:nvGrpSpPr>
        <p:grpSpPr>
          <a:xfrm>
            <a:off x="6099540" y="2145392"/>
            <a:ext cx="616426" cy="2583697"/>
            <a:chOff x="6099540" y="2145392"/>
            <a:chExt cx="616426" cy="2583697"/>
          </a:xfrm>
        </p:grpSpPr>
        <p:sp>
          <p:nvSpPr>
            <p:cNvPr id="20" name="TextBox 33">
              <a:extLst>
                <a:ext uri="{FF2B5EF4-FFF2-40B4-BE49-F238E27FC236}">
                  <a16:creationId xmlns:a16="http://schemas.microsoft.com/office/drawing/2014/main" id="{528C59F9-F0DE-B20F-8BF7-714D92BE5891}"/>
                </a:ext>
              </a:extLst>
            </p:cNvPr>
            <p:cNvSpPr txBox="1"/>
            <p:nvPr/>
          </p:nvSpPr>
          <p:spPr>
            <a:xfrm>
              <a:off x="6099541" y="3006354"/>
              <a:ext cx="616425" cy="861774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Aft>
                  <a:spcPts val="800"/>
                </a:spcAft>
              </a:pPr>
              <a:r>
                <a:rPr lang="en-US" sz="5000" b="1">
                  <a:solidFill>
                    <a:srgbClr val="C00000"/>
                  </a:solidFill>
                </a:rPr>
                <a:t>→</a:t>
              </a:r>
              <a:endParaRPr lang="en-US" sz="5000"/>
            </a:p>
          </p:txBody>
        </p:sp>
        <p:sp>
          <p:nvSpPr>
            <p:cNvPr id="28" name="TextBox 33">
              <a:extLst>
                <a:ext uri="{FF2B5EF4-FFF2-40B4-BE49-F238E27FC236}">
                  <a16:creationId xmlns:a16="http://schemas.microsoft.com/office/drawing/2014/main" id="{9EA7AD11-3406-E6A8-6C19-177EEEEDACA9}"/>
                </a:ext>
              </a:extLst>
            </p:cNvPr>
            <p:cNvSpPr txBox="1"/>
            <p:nvPr/>
          </p:nvSpPr>
          <p:spPr>
            <a:xfrm>
              <a:off x="6099541" y="3867315"/>
              <a:ext cx="616425" cy="861774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Aft>
                  <a:spcPts val="800"/>
                </a:spcAft>
              </a:pPr>
              <a:r>
                <a:rPr lang="en-US" sz="5000" b="1">
                  <a:solidFill>
                    <a:srgbClr val="C00000"/>
                  </a:solidFill>
                </a:rPr>
                <a:t>→</a:t>
              </a:r>
              <a:endParaRPr lang="en-US" sz="5000"/>
            </a:p>
          </p:txBody>
        </p:sp>
        <p:sp>
          <p:nvSpPr>
            <p:cNvPr id="29" name="TextBox 33">
              <a:extLst>
                <a:ext uri="{FF2B5EF4-FFF2-40B4-BE49-F238E27FC236}">
                  <a16:creationId xmlns:a16="http://schemas.microsoft.com/office/drawing/2014/main" id="{ECCCDFAA-B731-7442-BEFE-2FFA2BA2E023}"/>
                </a:ext>
              </a:extLst>
            </p:cNvPr>
            <p:cNvSpPr txBox="1"/>
            <p:nvPr/>
          </p:nvSpPr>
          <p:spPr>
            <a:xfrm>
              <a:off x="6099540" y="2145392"/>
              <a:ext cx="616425" cy="861774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Aft>
                  <a:spcPts val="800"/>
                </a:spcAft>
              </a:pPr>
              <a:r>
                <a:rPr lang="en-US" sz="5000" b="1">
                  <a:solidFill>
                    <a:srgbClr val="C00000"/>
                  </a:solidFill>
                </a:rPr>
                <a:t>→</a:t>
              </a:r>
              <a:endParaRPr lang="en-US" sz="5000"/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399E6DAF-86D5-022A-E350-7A0F9E51E0CD}"/>
              </a:ext>
            </a:extLst>
          </p:cNvPr>
          <p:cNvSpPr txBox="1"/>
          <p:nvPr/>
        </p:nvSpPr>
        <p:spPr>
          <a:xfrm>
            <a:off x="7225187" y="4864093"/>
            <a:ext cx="188646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/>
              <a:t>Format / Genre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D5E1F4-4292-EC97-3F25-360BE7F3AEFA}"/>
              </a:ext>
            </a:extLst>
          </p:cNvPr>
          <p:cNvSpPr txBox="1"/>
          <p:nvPr/>
        </p:nvSpPr>
        <p:spPr>
          <a:xfrm>
            <a:off x="7231360" y="5279365"/>
            <a:ext cx="189444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500"/>
              <a:t>Do I follow the conventions or not?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350015-7A9A-DB51-7201-78AC693C3AF8}"/>
              </a:ext>
            </a:extLst>
          </p:cNvPr>
          <p:cNvSpPr txBox="1"/>
          <p:nvPr/>
        </p:nvSpPr>
        <p:spPr>
          <a:xfrm>
            <a:off x="7234203" y="3093283"/>
            <a:ext cx="188949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500"/>
              <a:t>What is main idea, claim, or thesis?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04B2AD7-6611-7FB7-7002-B275EC71EFC0}"/>
              </a:ext>
            </a:extLst>
          </p:cNvPr>
          <p:cNvSpPr txBox="1"/>
          <p:nvPr/>
        </p:nvSpPr>
        <p:spPr>
          <a:xfrm>
            <a:off x="9326471" y="3101589"/>
            <a:ext cx="2685374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500"/>
              <a:t>Why do I choose these sources and not others?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1A55A6B-97D4-2FDE-05C1-1625B9E24429}"/>
              </a:ext>
            </a:extLst>
          </p:cNvPr>
          <p:cNvSpPr txBox="1"/>
          <p:nvPr/>
        </p:nvSpPr>
        <p:spPr>
          <a:xfrm>
            <a:off x="5795546" y="1238762"/>
            <a:ext cx="1693116" cy="56263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cs typeface="Segoe UI"/>
              </a:rPr>
              <a:t>Prompts</a:t>
            </a:r>
          </a:p>
        </p:txBody>
      </p:sp>
      <p:sp>
        <p:nvSpPr>
          <p:cNvPr id="32" name="TextBox 68">
            <a:extLst>
              <a:ext uri="{FF2B5EF4-FFF2-40B4-BE49-F238E27FC236}">
                <a16:creationId xmlns:a16="http://schemas.microsoft.com/office/drawing/2014/main" id="{68F6562E-1E36-6D6D-8C1E-252B26AC1371}"/>
              </a:ext>
            </a:extLst>
          </p:cNvPr>
          <p:cNvSpPr txBox="1"/>
          <p:nvPr/>
        </p:nvSpPr>
        <p:spPr>
          <a:xfrm>
            <a:off x="167072" y="160352"/>
            <a:ext cx="2406783" cy="2338400"/>
          </a:xfrm>
          <a:prstGeom prst="verticalScroll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>
                <a:cs typeface="Segoe UI"/>
              </a:rPr>
              <a:t>Read the entire prompt!</a:t>
            </a:r>
            <a:endParaRPr lang="en-US"/>
          </a:p>
          <a:p>
            <a:pPr algn="ctr"/>
            <a:endParaRPr lang="en-US" sz="1000">
              <a:cs typeface="Segoe UI"/>
            </a:endParaRPr>
          </a:p>
          <a:p>
            <a:pPr algn="ctr"/>
            <a:r>
              <a:rPr lang="en-US" sz="2000" u="sng">
                <a:cs typeface="Segoe UI"/>
              </a:rPr>
              <a:t>Break it </a:t>
            </a:r>
          </a:p>
          <a:p>
            <a:pPr algn="ctr"/>
            <a:r>
              <a:rPr lang="en-US" sz="2000" u="sng">
                <a:cs typeface="Segoe UI"/>
              </a:rPr>
              <a:t>down into the key parts!</a:t>
            </a:r>
            <a:endParaRPr lang="en-US"/>
          </a:p>
        </p:txBody>
      </p:sp>
      <p:pic>
        <p:nvPicPr>
          <p:cNvPr id="10" name="Graphic 9" descr="Reflection outline">
            <a:extLst>
              <a:ext uri="{FF2B5EF4-FFF2-40B4-BE49-F238E27FC236}">
                <a16:creationId xmlns:a16="http://schemas.microsoft.com/office/drawing/2014/main" id="{2BA0C0F3-A047-B954-3B91-ADC3336E598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73294" y="3611539"/>
            <a:ext cx="1375558" cy="1379516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EF7E6DB8-1FBD-958E-B0F8-B76055C6CE05}"/>
              </a:ext>
            </a:extLst>
          </p:cNvPr>
          <p:cNvSpPr txBox="1"/>
          <p:nvPr/>
        </p:nvSpPr>
        <p:spPr>
          <a:xfrm>
            <a:off x="9896544" y="4874254"/>
            <a:ext cx="153191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/>
              <a:t>Bias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44BD243-E919-7658-4A9E-9750F6F0A9CA}"/>
              </a:ext>
            </a:extLst>
          </p:cNvPr>
          <p:cNvSpPr txBox="1"/>
          <p:nvPr/>
        </p:nvSpPr>
        <p:spPr>
          <a:xfrm>
            <a:off x="9316826" y="5279364"/>
            <a:ext cx="2695021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500"/>
              <a:t>What are </a:t>
            </a:r>
            <a:r>
              <a:rPr lang="en-US" sz="1500" i="1"/>
              <a:t>my </a:t>
            </a:r>
            <a:r>
              <a:rPr lang="en-US" sz="1500"/>
              <a:t>and the audience's assumptions?</a:t>
            </a:r>
            <a:endParaRPr lang="en-US"/>
          </a:p>
        </p:txBody>
      </p:sp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45F7609F-3BBD-54B8-1258-E0E16BA83023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7     |</a:t>
            </a:r>
          </a:p>
        </p:txBody>
      </p:sp>
    </p:spTree>
    <p:extLst>
      <p:ext uri="{BB962C8B-B14F-4D97-AF65-F5344CB8AC3E}">
        <p14:creationId xmlns:p14="http://schemas.microsoft.com/office/powerpoint/2010/main" val="516125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/>
      <p:bldP spid="13" grpId="0"/>
      <p:bldP spid="14" grpId="0"/>
      <p:bldP spid="18" grpId="0" animBg="1"/>
      <p:bldP spid="19" grpId="0"/>
      <p:bldP spid="24" grpId="0"/>
      <p:bldP spid="25" grpId="0"/>
      <p:bldP spid="31" grpId="0"/>
      <p:bldP spid="3" grpId="0"/>
      <p:bldP spid="8" grpId="0"/>
      <p:bldP spid="15" grpId="0"/>
      <p:bldP spid="23" grpId="0" animBg="1"/>
      <p:bldP spid="32" grpId="0" animBg="1"/>
      <p:bldP spid="27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9DCAE-4D38-6467-41A3-3AF142E93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10947-4038-5CB3-2706-8B5941D14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89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What is Revision?</a:t>
            </a:r>
          </a:p>
        </p:txBody>
      </p:sp>
      <p:sp>
        <p:nvSpPr>
          <p:cNvPr id="11" name="Slide Number Placeholder 7">
            <a:extLst>
              <a:ext uri="{FF2B5EF4-FFF2-40B4-BE49-F238E27FC236}">
                <a16:creationId xmlns:a16="http://schemas.microsoft.com/office/drawing/2014/main" id="{01F75CFC-5E41-C68D-F19B-58BA70B6D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 5    |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A3D902-B152-7A74-ABF2-762C435CB1C1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6368713D-4BFE-E6CC-795F-F54D494B5C7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46B94B4-7A8F-0116-F585-FE9EEA19F40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84DC216-CE9C-95FD-7060-A23A9C887D66}"/>
              </a:ext>
            </a:extLst>
          </p:cNvPr>
          <p:cNvCxnSpPr/>
          <p:nvPr/>
        </p:nvCxnSpPr>
        <p:spPr>
          <a:xfrm flipV="1">
            <a:off x="1523257" y="2086616"/>
            <a:ext cx="9138247" cy="2341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28802D4D-8FD3-DADB-10F3-60F50BA8FA70}"/>
              </a:ext>
            </a:extLst>
          </p:cNvPr>
          <p:cNvSpPr txBox="1">
            <a:spLocks/>
          </p:cNvSpPr>
          <p:nvPr/>
        </p:nvSpPr>
        <p:spPr>
          <a:xfrm>
            <a:off x="1542604" y="1329328"/>
            <a:ext cx="1587836" cy="4169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>
                <a:latin typeface="+mj-lt"/>
                <a:ea typeface="+mn-lt"/>
                <a:cs typeface="+mn-lt"/>
              </a:rPr>
              <a:t>Researching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F02F5AA8-A3B1-1C05-4944-0702693F8C62}"/>
              </a:ext>
            </a:extLst>
          </p:cNvPr>
          <p:cNvSpPr txBox="1">
            <a:spLocks/>
          </p:cNvSpPr>
          <p:nvPr/>
        </p:nvSpPr>
        <p:spPr>
          <a:xfrm>
            <a:off x="3239785" y="2429032"/>
            <a:ext cx="1717722" cy="4169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>
                <a:latin typeface="+mj-lt"/>
                <a:ea typeface="+mn-lt"/>
                <a:cs typeface="+mn-lt"/>
              </a:rPr>
              <a:t>Brainstorming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48DAF793-5C78-FE26-E11D-284921A6BAEA}"/>
              </a:ext>
            </a:extLst>
          </p:cNvPr>
          <p:cNvSpPr txBox="1">
            <a:spLocks/>
          </p:cNvSpPr>
          <p:nvPr/>
        </p:nvSpPr>
        <p:spPr>
          <a:xfrm>
            <a:off x="5231375" y="1329327"/>
            <a:ext cx="1717722" cy="4169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>
                <a:latin typeface="+mj-lt"/>
                <a:ea typeface="+mn-lt"/>
                <a:cs typeface="+mn-lt"/>
              </a:rPr>
              <a:t>Outlining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312DCF95-EA6B-89C0-D66D-D3709216C29D}"/>
              </a:ext>
            </a:extLst>
          </p:cNvPr>
          <p:cNvSpPr txBox="1">
            <a:spLocks/>
          </p:cNvSpPr>
          <p:nvPr/>
        </p:nvSpPr>
        <p:spPr>
          <a:xfrm>
            <a:off x="7231624" y="2429031"/>
            <a:ext cx="1717722" cy="4169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>
                <a:latin typeface="+mj-lt"/>
                <a:ea typeface="+mn-lt"/>
                <a:cs typeface="+mn-lt"/>
              </a:rPr>
              <a:t>Drafting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B4EDBBE6-841D-0362-62CE-DF0441C9B7B5}"/>
              </a:ext>
            </a:extLst>
          </p:cNvPr>
          <p:cNvSpPr txBox="1">
            <a:spLocks/>
          </p:cNvSpPr>
          <p:nvPr/>
        </p:nvSpPr>
        <p:spPr>
          <a:xfrm>
            <a:off x="8989419" y="1329326"/>
            <a:ext cx="1717722" cy="4169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>
                <a:latin typeface="+mj-lt"/>
                <a:ea typeface="+mn-lt"/>
                <a:cs typeface="+mn-lt"/>
              </a:rPr>
              <a:t>Revising</a:t>
            </a:r>
          </a:p>
        </p:txBody>
      </p:sp>
      <p:sp>
        <p:nvSpPr>
          <p:cNvPr id="37" name="Arrow: Curved Down 36">
            <a:extLst>
              <a:ext uri="{FF2B5EF4-FFF2-40B4-BE49-F238E27FC236}">
                <a16:creationId xmlns:a16="http://schemas.microsoft.com/office/drawing/2014/main" id="{0202A56F-563D-752A-BA70-41B5C07409E8}"/>
              </a:ext>
            </a:extLst>
          </p:cNvPr>
          <p:cNvSpPr/>
          <p:nvPr/>
        </p:nvSpPr>
        <p:spPr>
          <a:xfrm>
            <a:off x="2367485" y="1709193"/>
            <a:ext cx="1727037" cy="281248"/>
          </a:xfrm>
          <a:prstGeom prst="curved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119F840E-F897-7DC9-15BB-9B29E71BA6F3}"/>
              </a:ext>
            </a:extLst>
          </p:cNvPr>
          <p:cNvSpPr/>
          <p:nvPr/>
        </p:nvSpPr>
        <p:spPr>
          <a:xfrm>
            <a:off x="4099303" y="1717852"/>
            <a:ext cx="1995468" cy="281248"/>
          </a:xfrm>
          <a:prstGeom prst="curved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Arrow: Curved Down 38">
            <a:extLst>
              <a:ext uri="{FF2B5EF4-FFF2-40B4-BE49-F238E27FC236}">
                <a16:creationId xmlns:a16="http://schemas.microsoft.com/office/drawing/2014/main" id="{DA5164A6-C3FA-C861-4CDA-78A5DFCB8B04}"/>
              </a:ext>
            </a:extLst>
          </p:cNvPr>
          <p:cNvSpPr/>
          <p:nvPr/>
        </p:nvSpPr>
        <p:spPr>
          <a:xfrm>
            <a:off x="6090893" y="1709192"/>
            <a:ext cx="1995468" cy="281248"/>
          </a:xfrm>
          <a:prstGeom prst="curved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Arrow: Curved Down 40">
            <a:extLst>
              <a:ext uri="{FF2B5EF4-FFF2-40B4-BE49-F238E27FC236}">
                <a16:creationId xmlns:a16="http://schemas.microsoft.com/office/drawing/2014/main" id="{5CE7BED0-E1A3-BEC0-D8A8-DC1D7164F8DE}"/>
              </a:ext>
            </a:extLst>
          </p:cNvPr>
          <p:cNvSpPr/>
          <p:nvPr/>
        </p:nvSpPr>
        <p:spPr>
          <a:xfrm>
            <a:off x="8091144" y="1717658"/>
            <a:ext cx="1735503" cy="281248"/>
          </a:xfrm>
          <a:prstGeom prst="curved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7A39A523-310B-C559-E25E-C21F56A0AA93}"/>
              </a:ext>
            </a:extLst>
          </p:cNvPr>
          <p:cNvSpPr/>
          <p:nvPr/>
        </p:nvSpPr>
        <p:spPr>
          <a:xfrm rot="10800000">
            <a:off x="8091143" y="2176782"/>
            <a:ext cx="1727037" cy="281248"/>
          </a:xfrm>
          <a:prstGeom prst="curved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316EDBB0-2775-F8BD-5BA4-AEAD443523C0}"/>
              </a:ext>
            </a:extLst>
          </p:cNvPr>
          <p:cNvSpPr/>
          <p:nvPr/>
        </p:nvSpPr>
        <p:spPr>
          <a:xfrm rot="10800000">
            <a:off x="2341506" y="2176781"/>
            <a:ext cx="1727037" cy="281248"/>
          </a:xfrm>
          <a:prstGeom prst="curved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213A43EE-DBEB-4483-1802-9A0D9489A73A}"/>
              </a:ext>
            </a:extLst>
          </p:cNvPr>
          <p:cNvSpPr/>
          <p:nvPr/>
        </p:nvSpPr>
        <p:spPr>
          <a:xfrm rot="10800000">
            <a:off x="6090892" y="2176782"/>
            <a:ext cx="1995468" cy="281248"/>
          </a:xfrm>
          <a:prstGeom prst="curved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Arrow: Curved Down 46">
            <a:extLst>
              <a:ext uri="{FF2B5EF4-FFF2-40B4-BE49-F238E27FC236}">
                <a16:creationId xmlns:a16="http://schemas.microsoft.com/office/drawing/2014/main" id="{40FDC293-D98D-A089-630F-E6239F71B143}"/>
              </a:ext>
            </a:extLst>
          </p:cNvPr>
          <p:cNvSpPr/>
          <p:nvPr/>
        </p:nvSpPr>
        <p:spPr>
          <a:xfrm rot="10800000">
            <a:off x="4099301" y="2176781"/>
            <a:ext cx="1995468" cy="281248"/>
          </a:xfrm>
          <a:prstGeom prst="curved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60F79E6B-EF13-2A23-AF0B-516C2BE6789B}"/>
              </a:ext>
            </a:extLst>
          </p:cNvPr>
          <p:cNvCxnSpPr/>
          <p:nvPr/>
        </p:nvCxnSpPr>
        <p:spPr>
          <a:xfrm flipH="1">
            <a:off x="10424170" y="1116468"/>
            <a:ext cx="477981" cy="270862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AF8A3574-A46E-D017-0C2A-A0FFE597F88B}"/>
              </a:ext>
            </a:extLst>
          </p:cNvPr>
          <p:cNvSpPr txBox="1">
            <a:spLocks/>
          </p:cNvSpPr>
          <p:nvPr/>
        </p:nvSpPr>
        <p:spPr>
          <a:xfrm>
            <a:off x="6609773" y="3089054"/>
            <a:ext cx="4566641" cy="5461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b="1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Proofreading/Editing</a:t>
            </a:r>
          </a:p>
        </p:txBody>
      </p:sp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1C8B41F6-0003-A6C4-3C95-34DE93DA8243}"/>
              </a:ext>
            </a:extLst>
          </p:cNvPr>
          <p:cNvSpPr txBox="1">
            <a:spLocks/>
          </p:cNvSpPr>
          <p:nvPr/>
        </p:nvSpPr>
        <p:spPr>
          <a:xfrm>
            <a:off x="1014557" y="3089053"/>
            <a:ext cx="4575222" cy="55580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b="1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Revision</a:t>
            </a:r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82C143-631D-2F2F-32D3-F6810AD5CEED}"/>
              </a:ext>
            </a:extLst>
          </p:cNvPr>
          <p:cNvSpPr txBox="1"/>
          <p:nvPr/>
        </p:nvSpPr>
        <p:spPr>
          <a:xfrm>
            <a:off x="1936830" y="3701970"/>
            <a:ext cx="27432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cs typeface="Segoe UI"/>
              </a:rPr>
              <a:t>Adding Ideas​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DBFEF2-3098-628B-DA92-D21E95F47FD4}"/>
              </a:ext>
            </a:extLst>
          </p:cNvPr>
          <p:cNvSpPr txBox="1"/>
          <p:nvPr/>
        </p:nvSpPr>
        <p:spPr>
          <a:xfrm>
            <a:off x="1936830" y="4097438"/>
            <a:ext cx="27432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cs typeface="Segoe UI"/>
              </a:rPr>
              <a:t>Deleting Ideas​​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69734D-F88C-3E1C-D0D5-A74B10A59C03}"/>
              </a:ext>
            </a:extLst>
          </p:cNvPr>
          <p:cNvSpPr txBox="1"/>
          <p:nvPr/>
        </p:nvSpPr>
        <p:spPr>
          <a:xfrm>
            <a:off x="1936830" y="4492906"/>
            <a:ext cx="27432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cs typeface="Segoe UI"/>
              </a:rPr>
              <a:t>Rewriting Thesis​​​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E9FE45-ECCA-21A5-8233-A499899FF874}"/>
              </a:ext>
            </a:extLst>
          </p:cNvPr>
          <p:cNvSpPr txBox="1"/>
          <p:nvPr/>
        </p:nvSpPr>
        <p:spPr>
          <a:xfrm>
            <a:off x="1936831" y="4888375"/>
            <a:ext cx="27432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/>
              <a:t>Moving Ideas</a:t>
            </a:r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278079-B0E3-1037-0D67-7F8272BA5BB3}"/>
              </a:ext>
            </a:extLst>
          </p:cNvPr>
          <p:cNvSpPr txBox="1"/>
          <p:nvPr/>
        </p:nvSpPr>
        <p:spPr>
          <a:xfrm>
            <a:off x="7521614" y="3701970"/>
            <a:ext cx="27432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cs typeface="Segoe UI"/>
              </a:rPr>
              <a:t>Fixing Punctation</a:t>
            </a:r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5C9E10F-3EF7-2BC5-FFA7-760D3EC12ECA}"/>
              </a:ext>
            </a:extLst>
          </p:cNvPr>
          <p:cNvSpPr txBox="1"/>
          <p:nvPr/>
        </p:nvSpPr>
        <p:spPr>
          <a:xfrm>
            <a:off x="7521614" y="4097438"/>
            <a:ext cx="27432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cs typeface="Segoe UI"/>
              </a:rPr>
              <a:t>Fixing Formatting</a:t>
            </a:r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59F0D9D-C245-56BA-D6D0-5C4FCB035D2B}"/>
              </a:ext>
            </a:extLst>
          </p:cNvPr>
          <p:cNvSpPr txBox="1"/>
          <p:nvPr/>
        </p:nvSpPr>
        <p:spPr>
          <a:xfrm>
            <a:off x="7521614" y="4492906"/>
            <a:ext cx="27432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cs typeface="Segoe UI"/>
              </a:rPr>
              <a:t>Fixing Spelling</a:t>
            </a:r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7F39D52-B4A8-8595-758E-4F690A48E41A}"/>
              </a:ext>
            </a:extLst>
          </p:cNvPr>
          <p:cNvSpPr txBox="1"/>
          <p:nvPr/>
        </p:nvSpPr>
        <p:spPr>
          <a:xfrm>
            <a:off x="7521615" y="4888375"/>
            <a:ext cx="27432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/>
              <a:t>Changing Words</a:t>
            </a:r>
            <a:endParaRPr lang="en-US"/>
          </a:p>
        </p:txBody>
      </p:sp>
      <p:sp>
        <p:nvSpPr>
          <p:cNvPr id="50" name="TextBox 25">
            <a:extLst>
              <a:ext uri="{FF2B5EF4-FFF2-40B4-BE49-F238E27FC236}">
                <a16:creationId xmlns:a16="http://schemas.microsoft.com/office/drawing/2014/main" id="{75ED2585-BE80-9B3E-6799-D66A9F4094CD}"/>
              </a:ext>
            </a:extLst>
          </p:cNvPr>
          <p:cNvSpPr txBox="1"/>
          <p:nvPr/>
        </p:nvSpPr>
        <p:spPr>
          <a:xfrm>
            <a:off x="4724400" y="3888946"/>
            <a:ext cx="274320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>
                <a:cs typeface="Segoe UI"/>
              </a:rPr>
              <a:t>Fixing Punctation</a:t>
            </a:r>
            <a:endParaRPr lang="en-US"/>
          </a:p>
        </p:txBody>
      </p:sp>
      <p:sp>
        <p:nvSpPr>
          <p:cNvPr id="52" name="TextBox 27">
            <a:extLst>
              <a:ext uri="{FF2B5EF4-FFF2-40B4-BE49-F238E27FC236}">
                <a16:creationId xmlns:a16="http://schemas.microsoft.com/office/drawing/2014/main" id="{BBCA22F0-6B5B-5486-47D4-2BC7164A63A7}"/>
              </a:ext>
            </a:extLst>
          </p:cNvPr>
          <p:cNvSpPr txBox="1"/>
          <p:nvPr/>
        </p:nvSpPr>
        <p:spPr>
          <a:xfrm>
            <a:off x="4724400" y="5084995"/>
            <a:ext cx="274320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>
                <a:cs typeface="Segoe UI"/>
              </a:rPr>
              <a:t>Fixing Spelling</a:t>
            </a:r>
            <a:endParaRPr lang="en-US"/>
          </a:p>
        </p:txBody>
      </p:sp>
      <p:sp>
        <p:nvSpPr>
          <p:cNvPr id="54" name="TextBox 29">
            <a:extLst>
              <a:ext uri="{FF2B5EF4-FFF2-40B4-BE49-F238E27FC236}">
                <a16:creationId xmlns:a16="http://schemas.microsoft.com/office/drawing/2014/main" id="{33B842E6-8CAA-7721-A1C4-1E8AC62A2933}"/>
              </a:ext>
            </a:extLst>
          </p:cNvPr>
          <p:cNvSpPr txBox="1"/>
          <p:nvPr/>
        </p:nvSpPr>
        <p:spPr>
          <a:xfrm>
            <a:off x="4724400" y="5683020"/>
            <a:ext cx="274320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/>
              <a:t>Changing Words</a:t>
            </a:r>
            <a:endParaRPr lang="en-US"/>
          </a:p>
        </p:txBody>
      </p:sp>
      <p:sp>
        <p:nvSpPr>
          <p:cNvPr id="56" name="TextBox 35">
            <a:extLst>
              <a:ext uri="{FF2B5EF4-FFF2-40B4-BE49-F238E27FC236}">
                <a16:creationId xmlns:a16="http://schemas.microsoft.com/office/drawing/2014/main" id="{33D005D0-93FD-F25E-1748-90A079DD3CF6}"/>
              </a:ext>
            </a:extLst>
          </p:cNvPr>
          <p:cNvSpPr txBox="1"/>
          <p:nvPr/>
        </p:nvSpPr>
        <p:spPr>
          <a:xfrm>
            <a:off x="4724400" y="3589932"/>
            <a:ext cx="274320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>
                <a:cs typeface="Segoe UI"/>
              </a:rPr>
              <a:t>Adding Ideas​</a:t>
            </a:r>
            <a:endParaRPr lang="en-US"/>
          </a:p>
        </p:txBody>
      </p:sp>
      <p:sp>
        <p:nvSpPr>
          <p:cNvPr id="58" name="TextBox 39">
            <a:extLst>
              <a:ext uri="{FF2B5EF4-FFF2-40B4-BE49-F238E27FC236}">
                <a16:creationId xmlns:a16="http://schemas.microsoft.com/office/drawing/2014/main" id="{6A18B900-6901-465B-4C3D-DA1A0CF77943}"/>
              </a:ext>
            </a:extLst>
          </p:cNvPr>
          <p:cNvSpPr txBox="1"/>
          <p:nvPr/>
        </p:nvSpPr>
        <p:spPr>
          <a:xfrm>
            <a:off x="4724400" y="4187957"/>
            <a:ext cx="274320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>
                <a:cs typeface="Segoe UI"/>
              </a:rPr>
              <a:t>Deleting Ideas​​</a:t>
            </a:r>
          </a:p>
        </p:txBody>
      </p:sp>
      <p:sp>
        <p:nvSpPr>
          <p:cNvPr id="60" name="TextBox 44">
            <a:extLst>
              <a:ext uri="{FF2B5EF4-FFF2-40B4-BE49-F238E27FC236}">
                <a16:creationId xmlns:a16="http://schemas.microsoft.com/office/drawing/2014/main" id="{01D8E7FD-9B7B-A807-8C6D-30C218597BBC}"/>
              </a:ext>
            </a:extLst>
          </p:cNvPr>
          <p:cNvSpPr txBox="1"/>
          <p:nvPr/>
        </p:nvSpPr>
        <p:spPr>
          <a:xfrm>
            <a:off x="4724400" y="4486969"/>
            <a:ext cx="274320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>
                <a:cs typeface="Segoe UI"/>
              </a:rPr>
              <a:t>Rewriting Thesis​​​</a:t>
            </a:r>
          </a:p>
        </p:txBody>
      </p:sp>
      <p:sp>
        <p:nvSpPr>
          <p:cNvPr id="62" name="TextBox 45">
            <a:extLst>
              <a:ext uri="{FF2B5EF4-FFF2-40B4-BE49-F238E27FC236}">
                <a16:creationId xmlns:a16="http://schemas.microsoft.com/office/drawing/2014/main" id="{77FB041D-8B6F-D58A-96BB-84B6EB8EEAB3}"/>
              </a:ext>
            </a:extLst>
          </p:cNvPr>
          <p:cNvSpPr txBox="1"/>
          <p:nvPr/>
        </p:nvSpPr>
        <p:spPr>
          <a:xfrm>
            <a:off x="4724400" y="5384008"/>
            <a:ext cx="274320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/>
              <a:t>Moving Ideas</a:t>
            </a:r>
            <a:endParaRPr lang="en-US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E3067BD-7312-B152-43C7-F3795BB65C2C}"/>
              </a:ext>
            </a:extLst>
          </p:cNvPr>
          <p:cNvSpPr txBox="1"/>
          <p:nvPr/>
        </p:nvSpPr>
        <p:spPr>
          <a:xfrm>
            <a:off x="4724400" y="4785983"/>
            <a:ext cx="27432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cs typeface="Segoe UI"/>
              </a:rPr>
              <a:t>Fixing Formatting</a:t>
            </a:r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1BB013D-0415-E2B2-8C79-BA5C898B74E0}"/>
              </a:ext>
            </a:extLst>
          </p:cNvPr>
          <p:cNvSpPr/>
          <p:nvPr/>
        </p:nvSpPr>
        <p:spPr>
          <a:xfrm>
            <a:off x="2252021" y="1998915"/>
            <a:ext cx="184338" cy="18382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2767B57-36B2-90A1-C083-433D68B4FB45}"/>
              </a:ext>
            </a:extLst>
          </p:cNvPr>
          <p:cNvSpPr/>
          <p:nvPr/>
        </p:nvSpPr>
        <p:spPr>
          <a:xfrm>
            <a:off x="4004620" y="1998914"/>
            <a:ext cx="184338" cy="18382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DF9B17E9-9544-AD24-A834-B9A38DEC4D7E}"/>
              </a:ext>
            </a:extLst>
          </p:cNvPr>
          <p:cNvSpPr/>
          <p:nvPr/>
        </p:nvSpPr>
        <p:spPr>
          <a:xfrm>
            <a:off x="6002867" y="1998915"/>
            <a:ext cx="184338" cy="18382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441EF2D-2BFF-37BE-5DE3-C4033A454C23}"/>
              </a:ext>
            </a:extLst>
          </p:cNvPr>
          <p:cNvSpPr/>
          <p:nvPr/>
        </p:nvSpPr>
        <p:spPr>
          <a:xfrm>
            <a:off x="8000886" y="1998914"/>
            <a:ext cx="184338" cy="18382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24B1AEAE-0F62-8B59-FF39-AC5A4030E34C}"/>
              </a:ext>
            </a:extLst>
          </p:cNvPr>
          <p:cNvSpPr/>
          <p:nvPr/>
        </p:nvSpPr>
        <p:spPr>
          <a:xfrm>
            <a:off x="9753486" y="1998915"/>
            <a:ext cx="184338" cy="18382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Content Placeholder 2">
            <a:extLst>
              <a:ext uri="{FF2B5EF4-FFF2-40B4-BE49-F238E27FC236}">
                <a16:creationId xmlns:a16="http://schemas.microsoft.com/office/drawing/2014/main" id="{136E1990-AA66-22BA-E6ED-BE86F51E4119}"/>
              </a:ext>
            </a:extLst>
          </p:cNvPr>
          <p:cNvSpPr txBox="1">
            <a:spLocks/>
          </p:cNvSpPr>
          <p:nvPr/>
        </p:nvSpPr>
        <p:spPr>
          <a:xfrm>
            <a:off x="3810000" y="3089053"/>
            <a:ext cx="4575222" cy="55580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b="1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versus</a:t>
            </a:r>
            <a:endParaRPr lang="en-US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D7E15536-B53F-74C4-A560-B9FF2A3F7DC3}"/>
              </a:ext>
            </a:extLst>
          </p:cNvPr>
          <p:cNvSpPr txBox="1"/>
          <p:nvPr/>
        </p:nvSpPr>
        <p:spPr>
          <a:xfrm rot="21000000">
            <a:off x="-157" y="2685358"/>
            <a:ext cx="2637692" cy="1988106"/>
          </a:xfrm>
          <a:prstGeom prst="irregularSeal1">
            <a:avLst/>
          </a:prstGeom>
          <a:noFill/>
          <a:ln w="57150">
            <a:solidFill>
              <a:srgbClr val="C0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cs typeface="Segoe UI"/>
              </a:rPr>
              <a:t>Throughout</a:t>
            </a:r>
            <a:endParaRPr lang="en-US">
              <a:cs typeface="Segoe UI"/>
            </a:endParaRPr>
          </a:p>
          <a:p>
            <a:pPr algn="ctr"/>
            <a:r>
              <a:rPr lang="en-US" sz="2000">
                <a:cs typeface="Segoe UI"/>
              </a:rPr>
              <a:t>Writing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63EF78A8-DDB9-E99B-3F2F-2F83F490C4EF}"/>
              </a:ext>
            </a:extLst>
          </p:cNvPr>
          <p:cNvSpPr txBox="1"/>
          <p:nvPr/>
        </p:nvSpPr>
        <p:spPr>
          <a:xfrm rot="600000">
            <a:off x="10020442" y="3749327"/>
            <a:ext cx="2414954" cy="1135435"/>
          </a:xfrm>
          <a:prstGeom prst="irregularSeal1">
            <a:avLst/>
          </a:prstGeom>
          <a:noFill/>
          <a:ln w="57150">
            <a:solidFill>
              <a:srgbClr val="C0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cs typeface="Segoe UI"/>
              </a:rPr>
              <a:t>At the End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DED355B-10C7-388F-05DF-788C0AD129F7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8     |</a:t>
            </a:r>
          </a:p>
        </p:txBody>
      </p:sp>
    </p:spTree>
    <p:extLst>
      <p:ext uri="{BB962C8B-B14F-4D97-AF65-F5344CB8AC3E}">
        <p14:creationId xmlns:p14="http://schemas.microsoft.com/office/powerpoint/2010/main" val="362013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  <p:bldP spid="35" grpId="0"/>
      <p:bldP spid="37" grpId="0" animBg="1"/>
      <p:bldP spid="38" grpId="0" animBg="1"/>
      <p:bldP spid="39" grpId="0" animBg="1"/>
      <p:bldP spid="41" grpId="0" animBg="1"/>
      <p:bldP spid="42" grpId="0" animBg="1"/>
      <p:bldP spid="43" grpId="0" animBg="1"/>
      <p:bldP spid="44" grpId="0" animBg="1"/>
      <p:bldP spid="47" grpId="0" animBg="1"/>
      <p:bldP spid="68" grpId="0"/>
      <p:bldP spid="70" grpId="0"/>
      <p:bldP spid="3" grpId="0"/>
      <p:bldP spid="8" grpId="0"/>
      <p:bldP spid="10" grpId="0"/>
      <p:bldP spid="12" grpId="0"/>
      <p:bldP spid="13" grpId="0"/>
      <p:bldP spid="14" grpId="0"/>
      <p:bldP spid="15" grpId="0"/>
      <p:bldP spid="16" grpId="0"/>
      <p:bldP spid="50" grpId="0"/>
      <p:bldP spid="50" grpId="1"/>
      <p:bldP spid="52" grpId="0"/>
      <p:bldP spid="52" grpId="1"/>
      <p:bldP spid="54" grpId="0"/>
      <p:bldP spid="54" grpId="1"/>
      <p:bldP spid="56" grpId="0"/>
      <p:bldP spid="56" grpId="1"/>
      <p:bldP spid="58" grpId="0"/>
      <p:bldP spid="58" grpId="1"/>
      <p:bldP spid="60" grpId="0"/>
      <p:bldP spid="60" grpId="1"/>
      <p:bldP spid="62" grpId="0"/>
      <p:bldP spid="62" grpId="1"/>
      <p:bldP spid="64" grpId="0"/>
      <p:bldP spid="64" grpId="1"/>
      <p:bldP spid="21" grpId="0" animBg="1"/>
      <p:bldP spid="24" grpId="0" animBg="1"/>
      <p:bldP spid="23" grpId="0" animBg="1"/>
      <p:bldP spid="29" grpId="0" animBg="1"/>
      <p:bldP spid="25" grpId="0" animBg="1"/>
      <p:bldP spid="66" grpId="0"/>
      <p:bldP spid="69" grpId="0" animBg="1"/>
      <p:bldP spid="7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8583A-9AFF-89B1-2A52-C98E059E5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BF70A-58D9-7928-9811-7CECC1C1D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Revision Strategies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ADF006-F955-22CA-D9CE-8873104D9D89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200D9353-00C8-0176-9086-CFA973C4D98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79DEC359-8C55-4B5E-154E-E9FED858DDF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C1C5522D-FAB5-D392-8315-03032DF733EF}"/>
              </a:ext>
            </a:extLst>
          </p:cNvPr>
          <p:cNvSpPr/>
          <p:nvPr/>
        </p:nvSpPr>
        <p:spPr>
          <a:xfrm>
            <a:off x="200146" y="1327441"/>
            <a:ext cx="2797228" cy="457492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>
                <a:solidFill>
                  <a:srgbClr val="C00000"/>
                </a:solidFill>
                <a:latin typeface="Garamond"/>
              </a:rPr>
              <a:t>Memory Draft</a:t>
            </a:r>
            <a:endParaRPr lang="en-US"/>
          </a:p>
          <a:p>
            <a:pPr algn="ctr"/>
            <a:endParaRPr lang="en-US" sz="2000">
              <a:solidFill>
                <a:schemeClr val="tx1"/>
              </a:solidFill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ea typeface="+mn-lt"/>
                <a:cs typeface="+mn-lt"/>
              </a:rPr>
              <a:t>Rewrite your paper from memory. Then, compare the paper with the memory draft.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US" sz="200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ea typeface="+mn-lt"/>
                <a:cs typeface="+mn-lt"/>
              </a:rPr>
              <a:t>Does your original draft clearly reflect what you really want to argue? Should you modify your thesis? Should you reorganize any parts of the paper?</a:t>
            </a:r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47D361-0D8C-1DA4-7F35-4FFFB0CD985B}"/>
              </a:ext>
            </a:extLst>
          </p:cNvPr>
          <p:cNvSpPr/>
          <p:nvPr/>
        </p:nvSpPr>
        <p:spPr>
          <a:xfrm>
            <a:off x="3197506" y="1331399"/>
            <a:ext cx="2797228" cy="457492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>
                <a:solidFill>
                  <a:srgbClr val="C00000"/>
                </a:solidFill>
                <a:latin typeface="Garamond"/>
              </a:rPr>
              <a:t>Reverse Outline</a:t>
            </a:r>
          </a:p>
          <a:p>
            <a:pPr algn="ctr"/>
            <a:endParaRPr lang="en-US" sz="2000">
              <a:solidFill>
                <a:schemeClr val="tx1"/>
              </a:solidFill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ea typeface="+mn-lt"/>
                <a:cs typeface="+mn-lt"/>
              </a:rPr>
              <a:t>Read through your paper and make brief notes about the main point of each paragraph (i.e., a reverse outline).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US"/>
          </a:p>
          <a:p>
            <a:pPr algn="ctr"/>
            <a:r>
              <a:rPr lang="en-US" sz="2000">
                <a:solidFill>
                  <a:schemeClr val="tx1"/>
                </a:solidFill>
                <a:ea typeface="+mn-lt"/>
                <a:cs typeface="+mn-lt"/>
              </a:rPr>
              <a:t>Use your reverse outline to evaluate the connections between paragraphs and thesis, as well as any unneeded repetition.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CD71703-2C0C-4A0B-F463-15C38B4458FE}"/>
              </a:ext>
            </a:extLst>
          </p:cNvPr>
          <p:cNvSpPr/>
          <p:nvPr/>
        </p:nvSpPr>
        <p:spPr>
          <a:xfrm>
            <a:off x="6194867" y="1331399"/>
            <a:ext cx="2797228" cy="457492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>
                <a:solidFill>
                  <a:srgbClr val="C00000"/>
                </a:solidFill>
                <a:latin typeface="Garamond"/>
              </a:rPr>
              <a:t>Anatomy of a Paper</a:t>
            </a:r>
          </a:p>
          <a:p>
            <a:pPr algn="ctr"/>
            <a:endParaRPr lang="en-US" sz="2000">
              <a:solidFill>
                <a:schemeClr val="tx1"/>
              </a:solidFill>
              <a:latin typeface="Aptos" panose="020B0004020202020204"/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ea typeface="+mn-lt"/>
                <a:cs typeface="+mn-lt"/>
              </a:rPr>
              <a:t>Use different colors to highlight different elements in your paper (e.g., thesis, topic sentences, evidence).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US" sz="200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ea typeface="+mn-lt"/>
                <a:cs typeface="+mn-lt"/>
              </a:rPr>
              <a:t>Review your color-coded paper and determine if you have all the parts you need or if you need to add or delete anything.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2EE64D8-F003-1C7D-1A00-E87AE00FE1AB}"/>
              </a:ext>
            </a:extLst>
          </p:cNvPr>
          <p:cNvSpPr txBox="1">
            <a:spLocks/>
          </p:cNvSpPr>
          <p:nvPr/>
        </p:nvSpPr>
        <p:spPr>
          <a:xfrm>
            <a:off x="9192228" y="1335847"/>
            <a:ext cx="2786768" cy="4567733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u="sng">
                <a:solidFill>
                  <a:srgbClr val="C00000"/>
                </a:solidFill>
                <a:latin typeface="Garamond"/>
                <a:ea typeface="Calibri"/>
                <a:cs typeface="Calibri"/>
              </a:rPr>
              <a:t>Activity #1</a:t>
            </a:r>
            <a:endParaRPr lang="en-US" sz="200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>
                <a:latin typeface="Aptos"/>
                <a:ea typeface="Calibri"/>
                <a:cs typeface="Calibri"/>
              </a:rPr>
              <a:t>Let's practice these revision strategies!</a:t>
            </a:r>
            <a:endParaRPr lang="en-US" sz="2000">
              <a:latin typeface="Aptos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>
                <a:latin typeface="Aptos"/>
                <a:ea typeface="Calibri"/>
                <a:cs typeface="Calibri"/>
              </a:rPr>
              <a:t>Take out something you are writing for class (or something else). Try one of these strategies and see how it feels.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>
                <a:ea typeface="Calibri"/>
                <a:cs typeface="Calibri"/>
              </a:rPr>
              <a:t>Then, we will return and discuss our experience.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>
              <a:ea typeface="Calibri"/>
              <a:cs typeface="Calibri"/>
            </a:endParaRPr>
          </a:p>
        </p:txBody>
      </p:sp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2FD74727-2289-8F48-CED3-82CA91ECBBDA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9     |</a:t>
            </a:r>
          </a:p>
        </p:txBody>
      </p:sp>
    </p:spTree>
    <p:extLst>
      <p:ext uri="{BB962C8B-B14F-4D97-AF65-F5344CB8AC3E}">
        <p14:creationId xmlns:p14="http://schemas.microsoft.com/office/powerpoint/2010/main" val="51609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4" grpId="0" animBg="1"/>
      <p:bldP spid="8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cfc496-633d-4fed-b9a1-80ebac830bfc" xsi:nil="true"/>
    <lcf76f155ced4ddcb4097134ff3c332f xmlns="50c730c9-dd0d-4899-80b8-249058eacbe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DF4AB75741934585B49C574C3B9B2D" ma:contentTypeVersion="12" ma:contentTypeDescription="Create a new document." ma:contentTypeScope="" ma:versionID="b3544c0cc88d38835dcc2fafca8287ab">
  <xsd:schema xmlns:xsd="http://www.w3.org/2001/XMLSchema" xmlns:xs="http://www.w3.org/2001/XMLSchema" xmlns:p="http://schemas.microsoft.com/office/2006/metadata/properties" xmlns:ns2="50c730c9-dd0d-4899-80b8-249058eacbed" xmlns:ns3="5ecfc496-633d-4fed-b9a1-80ebac830bfc" targetNamespace="http://schemas.microsoft.com/office/2006/metadata/properties" ma:root="true" ma:fieldsID="70d3f10233f888ac9af7a6520b2a0262" ns2:_="" ns3:_="">
    <xsd:import namespace="50c730c9-dd0d-4899-80b8-249058eacbed"/>
    <xsd:import namespace="5ecfc496-633d-4fed-b9a1-80ebac830b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c730c9-dd0d-4899-80b8-249058eacb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9a8f194-becd-4f93-a34b-b9b3045b78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cfc496-633d-4fed-b9a1-80ebac830bf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bda3c14-c5aa-49e1-92c9-648535492e29}" ma:internalName="TaxCatchAll" ma:showField="CatchAllData" ma:web="5ecfc496-633d-4fed-b9a1-80ebac830b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602368-8D41-43CC-A94E-8B39E064318E}">
  <ds:schemaRefs>
    <ds:schemaRef ds:uri="50c730c9-dd0d-4899-80b8-249058eacbed"/>
    <ds:schemaRef ds:uri="5ecfc496-633d-4fed-b9a1-80ebac830bfc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CEECEA5-7AB4-4104-B59D-167A605D34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567173-B809-4694-A02D-BDBB94F47D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c730c9-dd0d-4899-80b8-249058eacbed"/>
    <ds:schemaRef ds:uri="5ecfc496-633d-4fed-b9a1-80ebac830b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7893ce20-a697-4fd6-a4da-14011f6a471d}" enabled="1" method="Standard" siteId="{a8eec281-aaa3-4dae-ac9b-9a398b9215e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13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Writing</vt:lpstr>
      <vt:lpstr>Agenda</vt:lpstr>
      <vt:lpstr>Disclaimer</vt:lpstr>
      <vt:lpstr>What is Writing?</vt:lpstr>
      <vt:lpstr>Challenges to Writing</vt:lpstr>
      <vt:lpstr>What is a Prompt?</vt:lpstr>
      <vt:lpstr>Rhetorical Situation</vt:lpstr>
      <vt:lpstr>What is Revision?</vt:lpstr>
      <vt:lpstr>Revision Strategies</vt:lpstr>
      <vt:lpstr>Writing Resources</vt:lpstr>
      <vt:lpstr>Practicing Self-Compassion</vt:lpstr>
      <vt:lpstr>Recap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46</cp:revision>
  <dcterms:created xsi:type="dcterms:W3CDTF">2025-10-02T01:55:59Z</dcterms:created>
  <dcterms:modified xsi:type="dcterms:W3CDTF">2026-04-02T15:01:19Z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0x01010093DF4AB75741934585B49C574C3B9B2D</vt:lpwstr>
  </property>
  <property fmtid="{D5CDD505-2E9C-101B-9397-08002B2CF9AE}" pid="3" name="MediaServiceImageTags">
    <vt:lpwstr/>
  </property>
</Properties>
</file>