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58" r:id="rId6"/>
    <p:sldId id="286" r:id="rId7"/>
    <p:sldId id="283" r:id="rId8"/>
    <p:sldId id="262" r:id="rId9"/>
    <p:sldId id="289" r:id="rId10"/>
    <p:sldId id="291" r:id="rId11"/>
    <p:sldId id="290" r:id="rId12"/>
    <p:sldId id="288" r:id="rId13"/>
    <p:sldId id="287" r:id="rId14"/>
    <p:sldId id="30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F160F-865A-A035-965E-B33E7AEDDFD0}" v="86" dt="2026-04-02T14:52:23.7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61F160F-865A-A035-965E-B33E7AEDDFD0}"/>
    <pc:docChg chg="modSld">
      <pc:chgData name="" userId="" providerId="" clId="Web-{861F160F-865A-A035-965E-B33E7AEDDFD0}" dt="2026-04-02T14:34:35.435" v="2"/>
      <pc:docMkLst>
        <pc:docMk/>
      </pc:docMkLst>
      <pc:sldChg chg="addSp delSp modSp">
        <pc:chgData name="" userId="" providerId="" clId="Web-{861F160F-865A-A035-965E-B33E7AEDDFD0}" dt="2026-04-02T14:34:35.435" v="2"/>
        <pc:sldMkLst>
          <pc:docMk/>
          <pc:sldMk cId="109857222" sldId="256"/>
        </pc:sldMkLst>
        <pc:spChg chg="del">
          <ac:chgData name="" userId="" providerId="" clId="Web-{861F160F-865A-A035-965E-B33E7AEDDFD0}" dt="2026-04-02T14:34:28.107" v="0"/>
          <ac:spMkLst>
            <pc:docMk/>
            <pc:sldMk cId="109857222" sldId="256"/>
            <ac:spMk id="3" creationId="{00000000-0000-0000-0000-000000000000}"/>
          </ac:spMkLst>
        </pc:spChg>
        <pc:spChg chg="add del mod">
          <ac:chgData name="" userId="" providerId="" clId="Web-{861F160F-865A-A035-965E-B33E7AEDDFD0}" dt="2026-04-02T14:34:35.435" v="2"/>
          <ac:spMkLst>
            <pc:docMk/>
            <pc:sldMk cId="109857222" sldId="256"/>
            <ac:spMk id="5" creationId="{714333F9-8AC3-4435-1890-5EEE7147BF13}"/>
          </ac:spMkLst>
        </pc:spChg>
        <pc:spChg chg="add">
          <ac:chgData name="" userId="" providerId="" clId="Web-{861F160F-865A-A035-965E-B33E7AEDDFD0}" dt="2026-04-02T14:34:29.904" v="1"/>
          <ac:spMkLst>
            <pc:docMk/>
            <pc:sldMk cId="109857222" sldId="256"/>
            <ac:spMk id="6" creationId="{3A75CAF6-E41A-4B89-2BB6-378A87A32A3F}"/>
          </ac:spMkLst>
        </pc:spChg>
      </pc:sldChg>
    </pc:docChg>
  </pc:docChgLst>
  <pc:docChgLst>
    <pc:chgData name="Sheehy, Cameron" userId="S::ca.sheehy@northeastern.edu::65cb5e2b-dbd0-49ce-8c33-9ad7e6b930ad" providerId="AD" clId="Web-{861F160F-865A-A035-965E-B33E7AEDDFD0}"/>
    <pc:docChg chg="addSld modSld">
      <pc:chgData name="Sheehy, Cameron" userId="S::ca.sheehy@northeastern.edu::65cb5e2b-dbd0-49ce-8c33-9ad7e6b930ad" providerId="AD" clId="Web-{861F160F-865A-A035-965E-B33E7AEDDFD0}" dt="2026-04-02T14:52:23.785" v="69" actId="20577"/>
      <pc:docMkLst>
        <pc:docMk/>
      </pc:docMkLst>
      <pc:sldChg chg="addSp delSp modSp">
        <pc:chgData name="Sheehy, Cameron" userId="S::ca.sheehy@northeastern.edu::65cb5e2b-dbd0-49ce-8c33-9ad7e6b930ad" providerId="AD" clId="Web-{861F160F-865A-A035-965E-B33E7AEDDFD0}" dt="2026-04-02T14:51:11.143" v="39" actId="20577"/>
        <pc:sldMkLst>
          <pc:docMk/>
          <pc:sldMk cId="109857222" sldId="256"/>
        </pc:sldMkLst>
        <pc:spChg chg="add mod">
          <ac:chgData name="Sheehy, Cameron" userId="S::ca.sheehy@northeastern.edu::65cb5e2b-dbd0-49ce-8c33-9ad7e6b930ad" providerId="AD" clId="Web-{861F160F-865A-A035-965E-B33E7AEDDFD0}" dt="2026-04-02T14:51:11.143" v="39" actId="20577"/>
          <ac:spMkLst>
            <pc:docMk/>
            <pc:sldMk cId="109857222" sldId="256"/>
            <ac:spMk id="7" creationId="{1F6EDBDA-7E58-5D2C-2EFD-2B03D4AF8CBB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08.596" v="37"/>
          <ac:spMkLst>
            <pc:docMk/>
            <pc:sldMk cId="109857222" sldId="256"/>
            <ac:spMk id="24" creationId="{6D75F86F-A3A1-E25C-676C-CE257FD6D4D1}"/>
          </ac:spMkLst>
        </pc:spChg>
      </pc:sldChg>
      <pc:sldChg chg="addSp delSp modSp">
        <pc:chgData name="Sheehy, Cameron" userId="S::ca.sheehy@northeastern.edu::65cb5e2b-dbd0-49ce-8c33-9ad7e6b930ad" providerId="AD" clId="Web-{861F160F-865A-A035-965E-B33E7AEDDFD0}" dt="2026-04-02T14:51:18.393" v="42" actId="20577"/>
        <pc:sldMkLst>
          <pc:docMk/>
          <pc:sldMk cId="1828443501" sldId="258"/>
        </pc:sldMkLst>
        <pc:spChg chg="add mod">
          <ac:chgData name="Sheehy, Cameron" userId="S::ca.sheehy@northeastern.edu::65cb5e2b-dbd0-49ce-8c33-9ad7e6b930ad" providerId="AD" clId="Web-{861F160F-865A-A035-965E-B33E7AEDDFD0}" dt="2026-04-02T14:51:18.393" v="42" actId="20577"/>
          <ac:spMkLst>
            <pc:docMk/>
            <pc:sldMk cId="1828443501" sldId="258"/>
            <ac:spMk id="4" creationId="{92A84A84-C7E7-15AE-A7F8-1C7699DD7280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15.534" v="40"/>
          <ac:spMkLst>
            <pc:docMk/>
            <pc:sldMk cId="1828443501" sldId="258"/>
            <ac:spMk id="6" creationId="{35DEFCCB-30D7-7117-37B6-B377586FFA2C}"/>
          </ac:spMkLst>
        </pc:spChg>
      </pc:sldChg>
      <pc:sldChg chg="addSp delSp modSp">
        <pc:chgData name="Sheehy, Cameron" userId="S::ca.sheehy@northeastern.edu::65cb5e2b-dbd0-49ce-8c33-9ad7e6b930ad" providerId="AD" clId="Web-{861F160F-865A-A035-965E-B33E7AEDDFD0}" dt="2026-04-02T14:51:35.253" v="51" actId="20577"/>
        <pc:sldMkLst>
          <pc:docMk/>
          <pc:sldMk cId="1731909660" sldId="262"/>
        </pc:sldMkLst>
        <pc:spChg chg="add mod">
          <ac:chgData name="Sheehy, Cameron" userId="S::ca.sheehy@northeastern.edu::65cb5e2b-dbd0-49ce-8c33-9ad7e6b930ad" providerId="AD" clId="Web-{861F160F-865A-A035-965E-B33E7AEDDFD0}" dt="2026-04-02T14:51:35.253" v="51" actId="20577"/>
          <ac:spMkLst>
            <pc:docMk/>
            <pc:sldMk cId="1731909660" sldId="262"/>
            <ac:spMk id="6" creationId="{B2DA8333-E88B-581D-19A4-D9037CE7F8ED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32.503" v="49"/>
          <ac:spMkLst>
            <pc:docMk/>
            <pc:sldMk cId="1731909660" sldId="262"/>
            <ac:spMk id="11" creationId="{33B0B7B3-DD1A-F13E-A83A-A88A1600C473}"/>
          </ac:spMkLst>
        </pc:spChg>
      </pc:sldChg>
      <pc:sldChg chg="addSp delSp modSp">
        <pc:chgData name="Sheehy, Cameron" userId="S::ca.sheehy@northeastern.edu::65cb5e2b-dbd0-49ce-8c33-9ad7e6b930ad" providerId="AD" clId="Web-{861F160F-865A-A035-965E-B33E7AEDDFD0}" dt="2026-04-02T14:51:28.753" v="48" actId="20577"/>
        <pc:sldMkLst>
          <pc:docMk/>
          <pc:sldMk cId="1388939749" sldId="283"/>
        </pc:sldMkLst>
        <pc:spChg chg="add mod">
          <ac:chgData name="Sheehy, Cameron" userId="S::ca.sheehy@northeastern.edu::65cb5e2b-dbd0-49ce-8c33-9ad7e6b930ad" providerId="AD" clId="Web-{861F160F-865A-A035-965E-B33E7AEDDFD0}" dt="2026-04-02T14:51:28.753" v="48" actId="20577"/>
          <ac:spMkLst>
            <pc:docMk/>
            <pc:sldMk cId="1388939749" sldId="283"/>
            <ac:spMk id="4" creationId="{358FC486-71DA-C8E1-4C8D-F34337B1C941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25.706" v="46"/>
          <ac:spMkLst>
            <pc:docMk/>
            <pc:sldMk cId="1388939749" sldId="283"/>
            <ac:spMk id="6" creationId="{A2EAFA7B-C7F4-2A92-D6FF-15830909E504}"/>
          </ac:spMkLst>
        </pc:spChg>
      </pc:sldChg>
      <pc:sldChg chg="addSp delSp modSp">
        <pc:chgData name="Sheehy, Cameron" userId="S::ca.sheehy@northeastern.edu::65cb5e2b-dbd0-49ce-8c33-9ad7e6b930ad" providerId="AD" clId="Web-{861F160F-865A-A035-965E-B33E7AEDDFD0}" dt="2026-04-02T14:51:23.690" v="45" actId="20577"/>
        <pc:sldMkLst>
          <pc:docMk/>
          <pc:sldMk cId="4221552377" sldId="286"/>
        </pc:sldMkLst>
        <pc:spChg chg="add mod">
          <ac:chgData name="Sheehy, Cameron" userId="S::ca.sheehy@northeastern.edu::65cb5e2b-dbd0-49ce-8c33-9ad7e6b930ad" providerId="AD" clId="Web-{861F160F-865A-A035-965E-B33E7AEDDFD0}" dt="2026-04-02T14:51:23.690" v="45" actId="20577"/>
          <ac:spMkLst>
            <pc:docMk/>
            <pc:sldMk cId="4221552377" sldId="286"/>
            <ac:spMk id="6" creationId="{A4FD9738-4659-B04D-9B3B-6C49B8EA6DB5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20.815" v="43"/>
          <ac:spMkLst>
            <pc:docMk/>
            <pc:sldMk cId="4221552377" sldId="286"/>
            <ac:spMk id="17" creationId="{28139C13-E7D8-C9A9-C76F-58CCF3A9581E}"/>
          </ac:spMkLst>
        </pc:spChg>
      </pc:sldChg>
      <pc:sldChg chg="addSp delSp modSp delAnim">
        <pc:chgData name="Sheehy, Cameron" userId="S::ca.sheehy@northeastern.edu::65cb5e2b-dbd0-49ce-8c33-9ad7e6b930ad" providerId="AD" clId="Web-{861F160F-865A-A035-965E-B33E7AEDDFD0}" dt="2026-04-02T14:52:09.613" v="66" actId="20577"/>
        <pc:sldMkLst>
          <pc:docMk/>
          <pc:sldMk cId="2426109288" sldId="287"/>
        </pc:sldMkLst>
        <pc:spChg chg="mod">
          <ac:chgData name="Sheehy, Cameron" userId="S::ca.sheehy@northeastern.edu::65cb5e2b-dbd0-49ce-8c33-9ad7e6b930ad" providerId="AD" clId="Web-{861F160F-865A-A035-965E-B33E7AEDDFD0}" dt="2026-04-02T14:45:51.433" v="36" actId="20577"/>
          <ac:spMkLst>
            <pc:docMk/>
            <pc:sldMk cId="2426109288" sldId="287"/>
            <ac:spMk id="2" creationId="{2AE057FD-5108-FCFD-BE00-D04A847668BE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38:46.691" v="34"/>
          <ac:spMkLst>
            <pc:docMk/>
            <pc:sldMk cId="2426109288" sldId="287"/>
            <ac:spMk id="4" creationId="{F4032BE9-1497-2754-DE6B-33CCACE56725}"/>
          </ac:spMkLst>
        </pc:spChg>
        <pc:spChg chg="add mod">
          <ac:chgData name="Sheehy, Cameron" userId="S::ca.sheehy@northeastern.edu::65cb5e2b-dbd0-49ce-8c33-9ad7e6b930ad" providerId="AD" clId="Web-{861F160F-865A-A035-965E-B33E7AEDDFD0}" dt="2026-04-02T14:52:09.613" v="66" actId="20577"/>
          <ac:spMkLst>
            <pc:docMk/>
            <pc:sldMk cId="2426109288" sldId="287"/>
            <ac:spMk id="10" creationId="{16590B58-359F-C3B9-F580-743594CB53EF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2:04.707" v="63"/>
          <ac:spMkLst>
            <pc:docMk/>
            <pc:sldMk cId="2426109288" sldId="287"/>
            <ac:spMk id="11" creationId="{B95A9EA8-24F2-381E-AB94-A7F1DE51C2E3}"/>
          </ac:spMkLst>
        </pc:spChg>
        <pc:picChg chg="del">
          <ac:chgData name="Sheehy, Cameron" userId="S::ca.sheehy@northeastern.edu::65cb5e2b-dbd0-49ce-8c33-9ad7e6b930ad" providerId="AD" clId="Web-{861F160F-865A-A035-965E-B33E7AEDDFD0}" dt="2026-04-02T14:38:46.691" v="33"/>
          <ac:picMkLst>
            <pc:docMk/>
            <pc:sldMk cId="2426109288" sldId="287"/>
            <ac:picMk id="8" creationId="{658BCC8D-8CA2-D158-F208-1F393BD23B00}"/>
          </ac:picMkLst>
        </pc:picChg>
      </pc:sldChg>
      <pc:sldChg chg="addSp delSp">
        <pc:chgData name="Sheehy, Cameron" userId="S::ca.sheehy@northeastern.edu::65cb5e2b-dbd0-49ce-8c33-9ad7e6b930ad" providerId="AD" clId="Web-{861F160F-865A-A035-965E-B33E7AEDDFD0}" dt="2026-04-02T14:51:59.410" v="62"/>
        <pc:sldMkLst>
          <pc:docMk/>
          <pc:sldMk cId="2723491095" sldId="288"/>
        </pc:sldMkLst>
        <pc:spChg chg="add">
          <ac:chgData name="Sheehy, Cameron" userId="S::ca.sheehy@northeastern.edu::65cb5e2b-dbd0-49ce-8c33-9ad7e6b930ad" providerId="AD" clId="Web-{861F160F-865A-A035-965E-B33E7AEDDFD0}" dt="2026-04-02T14:51:59.410" v="62"/>
          <ac:spMkLst>
            <pc:docMk/>
            <pc:sldMk cId="2723491095" sldId="288"/>
            <ac:spMk id="4" creationId="{4BBA8FEA-489A-94BF-DDFD-CBD4EA548D84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59.128" v="61"/>
          <ac:spMkLst>
            <pc:docMk/>
            <pc:sldMk cId="2723491095" sldId="288"/>
            <ac:spMk id="17" creationId="{AE898FA8-4362-75C7-F1A6-284ED489B677}"/>
          </ac:spMkLst>
        </pc:spChg>
      </pc:sldChg>
      <pc:sldChg chg="addSp delSp modSp addAnim modAnim">
        <pc:chgData name="Sheehy, Cameron" userId="S::ca.sheehy@northeastern.edu::65cb5e2b-dbd0-49ce-8c33-9ad7e6b930ad" providerId="AD" clId="Web-{861F160F-865A-A035-965E-B33E7AEDDFD0}" dt="2026-04-02T14:51:42.253" v="54" actId="20577"/>
        <pc:sldMkLst>
          <pc:docMk/>
          <pc:sldMk cId="456226669" sldId="289"/>
        </pc:sldMkLst>
        <pc:spChg chg="mod">
          <ac:chgData name="Sheehy, Cameron" userId="S::ca.sheehy@northeastern.edu::65cb5e2b-dbd0-49ce-8c33-9ad7e6b930ad" providerId="AD" clId="Web-{861F160F-865A-A035-965E-B33E7AEDDFD0}" dt="2026-04-02T14:38:32.392" v="32" actId="20577"/>
          <ac:spMkLst>
            <pc:docMk/>
            <pc:sldMk cId="456226669" sldId="289"/>
            <ac:spMk id="2" creationId="{91C1C4CE-FB50-DF14-1F7B-A060D2CDAB43}"/>
          </ac:spMkLst>
        </pc:spChg>
        <pc:spChg chg="add mod">
          <ac:chgData name="Sheehy, Cameron" userId="S::ca.sheehy@northeastern.edu::65cb5e2b-dbd0-49ce-8c33-9ad7e6b930ad" providerId="AD" clId="Web-{861F160F-865A-A035-965E-B33E7AEDDFD0}" dt="2026-04-02T14:37:32.547" v="29" actId="20577"/>
          <ac:spMkLst>
            <pc:docMk/>
            <pc:sldMk cId="456226669" sldId="289"/>
            <ac:spMk id="3" creationId="{1C362DEC-5887-86E4-DCC9-B3AD199DF90B}"/>
          </ac:spMkLst>
        </pc:spChg>
        <pc:spChg chg="add mod">
          <ac:chgData name="Sheehy, Cameron" userId="S::ca.sheehy@northeastern.edu::65cb5e2b-dbd0-49ce-8c33-9ad7e6b930ad" providerId="AD" clId="Web-{861F160F-865A-A035-965E-B33E7AEDDFD0}" dt="2026-04-02T14:51:42.253" v="54" actId="20577"/>
          <ac:spMkLst>
            <pc:docMk/>
            <pc:sldMk cId="456226669" sldId="289"/>
            <ac:spMk id="4" creationId="{C84EA74F-D165-D1E0-1A55-5526621D24A7}"/>
          </ac:spMkLst>
        </pc:spChg>
        <pc:spChg chg="mod">
          <ac:chgData name="Sheehy, Cameron" userId="S::ca.sheehy@northeastern.edu::65cb5e2b-dbd0-49ce-8c33-9ad7e6b930ad" providerId="AD" clId="Web-{861F160F-865A-A035-965E-B33E7AEDDFD0}" dt="2026-04-02T14:36:01.358" v="17" actId="14100"/>
          <ac:spMkLst>
            <pc:docMk/>
            <pc:sldMk cId="456226669" sldId="289"/>
            <ac:spMk id="5" creationId="{D4F73F0D-B1B7-1616-F2DA-BF8D444AA9A5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39.409" v="52"/>
          <ac:spMkLst>
            <pc:docMk/>
            <pc:sldMk cId="456226669" sldId="289"/>
            <ac:spMk id="13" creationId="{40251625-48F2-3D55-0741-887AF712FB75}"/>
          </ac:spMkLst>
        </pc:spChg>
        <pc:spChg chg="mod">
          <ac:chgData name="Sheehy, Cameron" userId="S::ca.sheehy@northeastern.edu::65cb5e2b-dbd0-49ce-8c33-9ad7e6b930ad" providerId="AD" clId="Web-{861F160F-865A-A035-965E-B33E7AEDDFD0}" dt="2026-04-02T14:37:16.234" v="27" actId="1076"/>
          <ac:spMkLst>
            <pc:docMk/>
            <pc:sldMk cId="456226669" sldId="289"/>
            <ac:spMk id="17" creationId="{97E30B8C-4BD8-D6CA-9260-9634AE8E9761}"/>
          </ac:spMkLst>
        </pc:spChg>
      </pc:sldChg>
      <pc:sldChg chg="addSp delSp modSp">
        <pc:chgData name="Sheehy, Cameron" userId="S::ca.sheehy@northeastern.edu::65cb5e2b-dbd0-49ce-8c33-9ad7e6b930ad" providerId="AD" clId="Web-{861F160F-865A-A035-965E-B33E7AEDDFD0}" dt="2026-04-02T14:51:55.144" v="60" actId="20577"/>
        <pc:sldMkLst>
          <pc:docMk/>
          <pc:sldMk cId="516098932" sldId="290"/>
        </pc:sldMkLst>
        <pc:spChg chg="add mod">
          <ac:chgData name="Sheehy, Cameron" userId="S::ca.sheehy@northeastern.edu::65cb5e2b-dbd0-49ce-8c33-9ad7e6b930ad" providerId="AD" clId="Web-{861F160F-865A-A035-965E-B33E7AEDDFD0}" dt="2026-04-02T14:51:55.144" v="60" actId="20577"/>
          <ac:spMkLst>
            <pc:docMk/>
            <pc:sldMk cId="516098932" sldId="290"/>
            <ac:spMk id="3" creationId="{99DD0BB5-94E3-A53B-3EB9-E729082CE2A5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52.238" v="58"/>
          <ac:spMkLst>
            <pc:docMk/>
            <pc:sldMk cId="516098932" sldId="290"/>
            <ac:spMk id="47" creationId="{A308065E-C26E-4850-9B6A-6B3D45C2C5C3}"/>
          </ac:spMkLst>
        </pc:spChg>
      </pc:sldChg>
      <pc:sldChg chg="addSp delSp modSp">
        <pc:chgData name="Sheehy, Cameron" userId="S::ca.sheehy@northeastern.edu::65cb5e2b-dbd0-49ce-8c33-9ad7e6b930ad" providerId="AD" clId="Web-{861F160F-865A-A035-965E-B33E7AEDDFD0}" dt="2026-04-02T14:51:48.972" v="57" actId="20577"/>
        <pc:sldMkLst>
          <pc:docMk/>
          <pc:sldMk cId="2646389332" sldId="291"/>
        </pc:sldMkLst>
        <pc:spChg chg="add mod">
          <ac:chgData name="Sheehy, Cameron" userId="S::ca.sheehy@northeastern.edu::65cb5e2b-dbd0-49ce-8c33-9ad7e6b930ad" providerId="AD" clId="Web-{861F160F-865A-A035-965E-B33E7AEDDFD0}" dt="2026-04-02T14:51:48.972" v="57" actId="20577"/>
          <ac:spMkLst>
            <pc:docMk/>
            <pc:sldMk cId="2646389332" sldId="291"/>
            <ac:spMk id="3" creationId="{7D1EDA1D-1FF3-C27E-59DC-FC66734185FF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1:46.113" v="55"/>
          <ac:spMkLst>
            <pc:docMk/>
            <pc:sldMk cId="2646389332" sldId="291"/>
            <ac:spMk id="41" creationId="{B5A1A8C0-06B2-87F2-3ED9-7DABBBA640F9}"/>
          </ac:spMkLst>
        </pc:spChg>
      </pc:sldChg>
      <pc:sldChg chg="addSp delSp modSp add">
        <pc:chgData name="Sheehy, Cameron" userId="S::ca.sheehy@northeastern.edu::65cb5e2b-dbd0-49ce-8c33-9ad7e6b930ad" providerId="AD" clId="Web-{861F160F-865A-A035-965E-B33E7AEDDFD0}" dt="2026-04-02T14:52:23.785" v="69" actId="20577"/>
        <pc:sldMkLst>
          <pc:docMk/>
          <pc:sldMk cId="3834247635" sldId="306"/>
        </pc:sldMkLst>
        <pc:spChg chg="add mod">
          <ac:chgData name="Sheehy, Cameron" userId="S::ca.sheehy@northeastern.edu::65cb5e2b-dbd0-49ce-8c33-9ad7e6b930ad" providerId="AD" clId="Web-{861F160F-865A-A035-965E-B33E7AEDDFD0}" dt="2026-04-02T14:52:23.785" v="69" actId="20577"/>
          <ac:spMkLst>
            <pc:docMk/>
            <pc:sldMk cId="3834247635" sldId="306"/>
            <ac:spMk id="5" creationId="{DFBD3DB7-F487-383C-52B1-7140E34E056C}"/>
          </ac:spMkLst>
        </pc:spChg>
        <pc:spChg chg="del">
          <ac:chgData name="Sheehy, Cameron" userId="S::ca.sheehy@northeastern.edu::65cb5e2b-dbd0-49ce-8c33-9ad7e6b930ad" providerId="AD" clId="Web-{861F160F-865A-A035-965E-B33E7AEDDFD0}" dt="2026-04-02T14:52:20.676" v="67"/>
          <ac:spMkLst>
            <pc:docMk/>
            <pc:sldMk cId="3834247635" sldId="306"/>
            <ac:spMk id="11" creationId="{8E515C22-4DE0-81BE-1D33-22FE3C5AB1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42B24-C4FD-4632-AC1C-40DB63E5F6C3}" type="datetimeFigureOut"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61A3E-F61F-4B24-A700-22650942BA2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86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Cameron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31FEE7-2656-40BC-95A5-5807903940B9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hyperlink" Target="https://web.penjiapp.com/communities/northeastern/itc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svg"/><Relationship Id="rId4" Type="http://schemas.openxmlformats.org/officeDocument/2006/relationships/hyperlink" Target="https://international.northeastern.edu/itc/workshop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2331" y="1363120"/>
            <a:ext cx="4591465" cy="17145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500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Time</a:t>
            </a:r>
            <a:br>
              <a:rPr lang="en-US" sz="5000">
                <a:latin typeface="Garamond"/>
                <a:ea typeface="+mj-lt"/>
                <a:cs typeface="+mj-lt"/>
              </a:rPr>
            </a:br>
            <a:r>
              <a:rPr lang="en-US" sz="5000">
                <a:solidFill>
                  <a:schemeClr val="bg1"/>
                </a:solidFill>
                <a:latin typeface="Garamond"/>
                <a:ea typeface="+mj-lt"/>
                <a:cs typeface="+mj-lt"/>
              </a:rPr>
              <a:t>Management</a:t>
            </a:r>
            <a:endParaRPr lang="en-US" sz="5000">
              <a:solidFill>
                <a:schemeClr val="bg1"/>
              </a:solidFill>
              <a:latin typeface="Garamond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A6F5F5F-34F7-805C-C530-D23ADA032520}"/>
              </a:ext>
            </a:extLst>
          </p:cNvPr>
          <p:cNvCxnSpPr/>
          <p:nvPr/>
        </p:nvCxnSpPr>
        <p:spPr>
          <a:xfrm flipH="1">
            <a:off x="5539154" y="1363817"/>
            <a:ext cx="11059" cy="3427125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27571C97-5C08-9FE5-B38A-8F833843D31A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8" name="Graphic 17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42347B83-E91B-C11F-F3E6-0A0E0A7ED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22" name="Picture 2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3D14E26-156C-A468-0074-E90C795302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25" name="Graphic 24" descr="A black and white logo&#10;&#10;AI-generated content may be incorrect.">
            <a:extLst>
              <a:ext uri="{FF2B5EF4-FFF2-40B4-BE49-F238E27FC236}">
                <a16:creationId xmlns:a16="http://schemas.microsoft.com/office/drawing/2014/main" id="{413BB5CA-CA46-B0E9-3562-E10D990728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946" y="1709385"/>
            <a:ext cx="3579925" cy="2744952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3A75CAF6-E41A-4B89-2BB6-378A87A32A3F}"/>
              </a:ext>
            </a:extLst>
          </p:cNvPr>
          <p:cNvSpPr>
            <a:spLocks noGrp="1"/>
          </p:cNvSpPr>
          <p:nvPr/>
        </p:nvSpPr>
        <p:spPr>
          <a:xfrm>
            <a:off x="6627297" y="3081474"/>
            <a:ext cx="4599534" cy="2831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</a:rPr>
              <a:t>International Tutoring Center</a:t>
            </a:r>
            <a:endParaRPr lang="en-US">
              <a:solidFill>
                <a:schemeClr val="bg1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Supplemental Academic Services </a:t>
            </a:r>
            <a:endParaRPr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Workshop Series</a:t>
            </a:r>
            <a:endParaRPr lang="en-US">
              <a:solidFill>
                <a:schemeClr val="bg1"/>
              </a:solidFill>
              <a:latin typeface="Aptos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Cameron Sheehy, M.Ed.</a:t>
            </a:r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1F6EDBDA-7E58-5D2C-2EFD-2B03D4AF8CBB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     |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Recap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41A15-D320-9759-9D34-F2D1FE83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85" y="1335403"/>
            <a:ext cx="8040374" cy="20880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Reflect on your causes for procrastination.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Set S.M.A.R.T. goals.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Schedule your time with calendars and to-do lists.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Use productivity strategies. (Try out </a:t>
            </a:r>
            <a:r>
              <a:rPr lang="en-US" sz="2500">
                <a:ea typeface="+mn-lt"/>
                <a:cs typeface="+mn-lt"/>
              </a:rPr>
              <a:t>≥</a:t>
            </a:r>
            <a:r>
              <a:rPr lang="en-US" sz="2500">
                <a:latin typeface="Aptos"/>
                <a:ea typeface="Calibri"/>
                <a:cs typeface="Calibri"/>
              </a:rPr>
              <a:t>1-2 to this week!)</a:t>
            </a:r>
            <a:endParaRPr lang="en-US" sz="250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500">
                <a:latin typeface="Aptos"/>
                <a:ea typeface="Calibri"/>
                <a:cs typeface="Calibri"/>
              </a:rPr>
              <a:t>Practice self-compassion and reframe your thinking.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 b="1">
              <a:solidFill>
                <a:srgbClr val="C00000"/>
              </a:solidFill>
              <a:latin typeface="Aptos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CF7733-4908-39EA-7A60-4C14E1398D5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62D3D22-74C3-3EEA-1E77-B8C6278D953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8F63781-45F5-3C21-FB14-4139A6FBDBE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C243C4-419E-C569-2A49-CAB1F6074CE5}"/>
              </a:ext>
            </a:extLst>
          </p:cNvPr>
          <p:cNvSpPr txBox="1"/>
          <p:nvPr/>
        </p:nvSpPr>
        <p:spPr>
          <a:xfrm>
            <a:off x="8984776" y="1727731"/>
            <a:ext cx="27432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Garamond"/>
              </a:rPr>
              <a:t>Any Questions?</a:t>
            </a:r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16590B58-359F-C3B9-F580-743594CB53EF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10   </a:t>
            </a:r>
            <a:r>
              <a:rPr lang="en-US" sz="1500" dirty="0">
                <a:solidFill>
                  <a:schemeClr val="bg1"/>
                </a:solidFill>
                <a:latin typeface="Garamond"/>
                <a:cs typeface="Times New Roman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242610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F769-893A-05E1-086B-2A7DD561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AD4A5C83-8267-4125-A84E-539ACCB8D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9" y="3428443"/>
            <a:ext cx="1905000" cy="1905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E057FD-5108-FCFD-BE00-D04A8476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Next Steps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032BE9-1497-2754-DE6B-33CCACE56725}"/>
              </a:ext>
            </a:extLst>
          </p:cNvPr>
          <p:cNvSpPr txBox="1"/>
          <p:nvPr/>
        </p:nvSpPr>
        <p:spPr>
          <a:xfrm>
            <a:off x="3048721" y="3837765"/>
            <a:ext cx="7417367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 dirty="0">
                <a:solidFill>
                  <a:srgbClr val="C00000"/>
                </a:solidFill>
                <a:latin typeface="Garamond"/>
              </a:rPr>
              <a:t>Attend an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Upcoming Workshop!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See our upcoming workshops by using the QR code or by visiting </a:t>
            </a:r>
            <a:r>
              <a:rPr lang="en-US" sz="2000" dirty="0">
                <a:ea typeface="+mn-lt"/>
                <a:cs typeface="+mn-lt"/>
                <a:hlinkClick r:id="rId4"/>
              </a:rPr>
              <a:t>https://international.northeastern.edu/itc/workshops/</a:t>
            </a:r>
            <a:r>
              <a:rPr lang="en-US" sz="2000" dirty="0">
                <a:ea typeface="+mn-lt"/>
                <a:cs typeface="+mn-lt"/>
              </a:rPr>
              <a:t> 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AA6254-8942-600A-2150-563C5280188E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16" name="Graphic 15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19A5FFC3-475C-C404-6D04-FB7A490821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8" name="Picture 1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20C7DB4-0049-BAD6-6672-2981E1EAC51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60434D-FA43-F7BE-7495-8BF14E4386D9}"/>
              </a:ext>
            </a:extLst>
          </p:cNvPr>
          <p:cNvSpPr txBox="1"/>
          <p:nvPr/>
        </p:nvSpPr>
        <p:spPr>
          <a:xfrm>
            <a:off x="1320235" y="1482317"/>
            <a:ext cx="8005746" cy="10926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 b="1">
                <a:solidFill>
                  <a:srgbClr val="C00000"/>
                </a:solidFill>
                <a:latin typeface="Garamond"/>
              </a:rPr>
              <a:t>Book a 1-on-1 Tutoring Appointment!</a:t>
            </a:r>
            <a:endParaRPr lang="en-US" sz="2500" b="1" dirty="0">
              <a:solidFill>
                <a:srgbClr val="C00000"/>
              </a:solidFill>
              <a:latin typeface="Garamond"/>
            </a:endParaRPr>
          </a:p>
          <a:p>
            <a:r>
              <a:rPr lang="en-US" sz="2000">
                <a:ea typeface="+mn-lt"/>
                <a:cs typeface="+mn-lt"/>
              </a:rPr>
              <a:t>View our tutors' schedules and book by using the QR code or by visiting </a:t>
            </a:r>
            <a:r>
              <a:rPr lang="en-US" sz="2000" dirty="0">
                <a:ea typeface="+mn-lt"/>
                <a:cs typeface="+mn-lt"/>
                <a:hlinkClick r:id="rId7"/>
              </a:rPr>
              <a:t>https://web.penjiapp.com/communities/northeastern/itc/</a:t>
            </a:r>
            <a:r>
              <a:rPr lang="en-US" sz="2000" dirty="0">
                <a:ea typeface="+mn-lt"/>
                <a:cs typeface="+mn-lt"/>
              </a:rPr>
              <a:t> </a:t>
            </a:r>
            <a:endParaRPr lang="en-US" sz="2000" dirty="0"/>
          </a:p>
        </p:txBody>
      </p:sp>
      <p:pic>
        <p:nvPicPr>
          <p:cNvPr id="9" name="Picture 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02FE1A5-01EA-1BCB-6820-B29D8C7F14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9677" y="1077892"/>
            <a:ext cx="1905000" cy="1905000"/>
          </a:xfrm>
          <a:prstGeom prst="rect">
            <a:avLst/>
          </a:prstGeom>
        </p:spPr>
      </p:pic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DFBD3DB7-F487-383C-52B1-7140E34E056C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11   </a:t>
            </a:r>
            <a:r>
              <a:rPr lang="en-US" sz="1500" dirty="0">
                <a:solidFill>
                  <a:schemeClr val="bg1"/>
                </a:solidFill>
                <a:latin typeface="Garamond"/>
                <a:cs typeface="Times New Roman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8342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FC23-51C8-C4AC-3C3D-0F6D5A85F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403" y="2286837"/>
            <a:ext cx="1896609" cy="1600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Agenda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2D386-47F5-718C-2C62-235A82947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746" y="1051861"/>
            <a:ext cx="4342586" cy="407750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What is Time Management? 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Causes of Procrastination 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S.M.A.R.T. Goals 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Planning &amp; Scheduling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Productivity Strategies</a:t>
            </a: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Calibri"/>
                <a:cs typeface="Calibri"/>
              </a:rPr>
              <a:t>Practicing Self-Compassion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>
                <a:latin typeface="Aptos"/>
                <a:ea typeface="+mn-lt"/>
                <a:cs typeface="+mn-lt"/>
              </a:rPr>
              <a:t>Recap &amp; Next Steps</a:t>
            </a:r>
            <a:endParaRPr lang="en-US" sz="2500">
              <a:latin typeface="Aptos"/>
              <a:ea typeface="Calibri"/>
              <a:cs typeface="Calibri"/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2E105063-98BA-A4E0-0D0D-D1120135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4    |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F1B223-72FE-C440-781C-8EA3606F661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57C10B94-8773-93F4-7AC1-24208AEEB6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3" name="Picture 1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F6F8762-6AA4-9074-0278-DD1E24137C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2A84A84-C7E7-15AE-A7F8-1C7699DD7280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2     |</a:t>
            </a:r>
          </a:p>
        </p:txBody>
      </p:sp>
    </p:spTree>
    <p:extLst>
      <p:ext uri="{BB962C8B-B14F-4D97-AF65-F5344CB8AC3E}">
        <p14:creationId xmlns:p14="http://schemas.microsoft.com/office/powerpoint/2010/main" val="182844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ECCC2-9BAD-8C61-04FC-B2BDB96D5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049B-5C1B-CBBB-06E2-08C2BFFF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Disclaimer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C895A-8A51-1469-64B2-2ECB574A8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87" y="1313996"/>
            <a:ext cx="5901590" cy="37635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This is an overview.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</a:rPr>
              <a:t>Each person is different with their own unique background, interests, needs, abilities, and context.</a:t>
            </a:r>
            <a:endParaRPr lang="en-US">
              <a:latin typeface="Aptos"/>
            </a:endParaRPr>
          </a:p>
          <a:p>
            <a:pPr marL="0" indent="0" algn="ctr"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Even the same person can be different today than they were yesterday or will be tomorrow.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F20D4A-7B17-BC71-946D-755715E9BB0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7562050-9116-76B5-D1A2-1645360CC0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3BC900E-BD49-0382-E649-02D5983675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2359E86-3151-AC64-BB99-A83928C81F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943" y="1545311"/>
            <a:ext cx="4911143" cy="3277673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A4FD9738-4659-B04D-9B3B-6C49B8EA6DB5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3     |</a:t>
            </a:r>
          </a:p>
        </p:txBody>
      </p:sp>
    </p:spTree>
    <p:extLst>
      <p:ext uri="{BB962C8B-B14F-4D97-AF65-F5344CB8AC3E}">
        <p14:creationId xmlns:p14="http://schemas.microsoft.com/office/powerpoint/2010/main" val="42215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BC19B-9697-C409-3837-DE96003DF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D85B-437F-7CA5-4112-7CA50550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What is Time Management?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642C9-A6EE-DC63-0983-69959F3D6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99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latin typeface="Aptos"/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latin typeface="Aptos"/>
                <a:ea typeface="+mn-lt"/>
                <a:cs typeface="+mn-lt"/>
              </a:rPr>
              <a:t>"the practice of using the time that you have available in a useful and effective way, especially in your work”</a:t>
            </a:r>
            <a:endParaRPr lang="en-US">
              <a:latin typeface="Aptos"/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ea typeface="+mn-lt"/>
              <a:cs typeface="+mn-lt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ea typeface="+mn-lt"/>
                <a:cs typeface="+mn-lt"/>
              </a:rPr>
              <a:t>            —</a:t>
            </a:r>
            <a:r>
              <a:rPr lang="en-US" sz="2500">
                <a:solidFill>
                  <a:srgbClr val="00000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Cambridge English Dictionary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 b="1">
              <a:solidFill>
                <a:srgbClr val="C00000"/>
              </a:solidFill>
              <a:latin typeface="Garamond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500" b="1">
              <a:solidFill>
                <a:srgbClr val="C00000"/>
              </a:solidFill>
              <a:latin typeface="Garamond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Opposite of Time Management: </a:t>
            </a:r>
            <a:r>
              <a:rPr lang="en-US" sz="2500" b="1">
                <a:solidFill>
                  <a:srgbClr val="C00000"/>
                </a:solidFill>
                <a:latin typeface="Garamond"/>
              </a:rPr>
              <a:t>Procrastination</a:t>
            </a:r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92E11E9F-704D-03EC-0D2F-479EC2C1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 5    |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D892BF-C7AB-5C3D-9EE3-CB8F9D674D81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3D25D8C8-9CDB-ED85-D8B5-DC6FBB649FB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E658D83-D748-0AA8-E95D-5F92AE932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58FC486-71DA-C8E1-4C8D-F34337B1C941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4     |</a:t>
            </a:r>
          </a:p>
        </p:txBody>
      </p:sp>
    </p:spTree>
    <p:extLst>
      <p:ext uri="{BB962C8B-B14F-4D97-AF65-F5344CB8AC3E}">
        <p14:creationId xmlns:p14="http://schemas.microsoft.com/office/powerpoint/2010/main" val="138893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035D-EE62-8F6C-BCD7-A689303DB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Causes of Procrastination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0CC1D-5C36-8DE6-F99C-106105665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313996"/>
            <a:ext cx="4651094" cy="456319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Unrealistic Goals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Anxiety + Fear of Failure</a:t>
            </a:r>
            <a:endParaRPr lang="en-US" sz="2500" dirty="0">
              <a:latin typeface="Aptos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i="1" dirty="0">
                <a:latin typeface="Aptos"/>
                <a:ea typeface="Calibri"/>
                <a:cs typeface="Calibri"/>
              </a:rPr>
              <a:t>Perfectionism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Lack of Motivation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Distractions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Overwhelm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Career Concerns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 dirty="0">
                <a:latin typeface="Aptos"/>
                <a:ea typeface="Calibri"/>
                <a:cs typeface="Calibri"/>
              </a:rPr>
              <a:t>Academic Achievement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-US" sz="2500">
                <a:latin typeface="Aptos"/>
                <a:ea typeface="Calibri"/>
                <a:cs typeface="Calibri"/>
              </a:rPr>
              <a:t>Family Expectations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500" dirty="0">
                <a:latin typeface="Aptos"/>
                <a:ea typeface="Calibri"/>
                <a:cs typeface="Calibri"/>
              </a:rPr>
              <a:t>Different Abilities</a:t>
            </a:r>
            <a:endParaRPr lang="en-US" sz="2500" dirty="0">
              <a:latin typeface="Calibri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EDC34A-1BA1-9A47-94DA-E8055C3631C8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B6321352-366F-1799-AB81-26655D58F1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E73FC750-BD63-BB81-13F2-9F5A9DF97C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pic>
        <p:nvPicPr>
          <p:cNvPr id="4" name="Picture 3" descr="Why Wait? The Science Behind Procrastination – Association for  Psychological Science – APS">
            <a:extLst>
              <a:ext uri="{FF2B5EF4-FFF2-40B4-BE49-F238E27FC236}">
                <a16:creationId xmlns:a16="http://schemas.microsoft.com/office/drawing/2014/main" id="{6B53C6EE-4192-EF20-06B1-64CDF4AE7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8600" y="1753474"/>
            <a:ext cx="4653022" cy="3002710"/>
          </a:xfrm>
          <a:prstGeom prst="rect">
            <a:avLst/>
          </a:prstGeom>
        </p:spPr>
      </p:pic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2DA8333-E88B-581D-19A4-D9037CE7F8ED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5     |</a:t>
            </a:r>
          </a:p>
        </p:txBody>
      </p:sp>
    </p:spTree>
    <p:extLst>
      <p:ext uri="{BB962C8B-B14F-4D97-AF65-F5344CB8AC3E}">
        <p14:creationId xmlns:p14="http://schemas.microsoft.com/office/powerpoint/2010/main" val="173190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AD90D3-1191-E918-10B2-9DB2E5FE0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1C4CE-FB50-DF14-1F7B-A060D2CDA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98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S.M.A.R.T. Goals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183C03-C017-112B-B1B1-85E107C85FD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9" name="Graphic 8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98F879A1-E317-7415-65EF-7E08583DBC2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7EBEF30-A2B0-C9CC-5F27-00B6B611891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651BF9-2F0E-9976-0633-3FEC66A660DC}"/>
              </a:ext>
            </a:extLst>
          </p:cNvPr>
          <p:cNvSpPr txBox="1">
            <a:spLocks/>
          </p:cNvSpPr>
          <p:nvPr/>
        </p:nvSpPr>
        <p:spPr>
          <a:xfrm>
            <a:off x="9380647" y="1316556"/>
            <a:ext cx="2621945" cy="4587024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u="sng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#1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solidFill>
                <a:srgbClr val="C00000"/>
              </a:solidFill>
              <a:latin typeface="Garamond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Let's create some S.M.A.R.T. goals!</a:t>
            </a:r>
            <a:endParaRPr lang="en-US" sz="200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Write </a:t>
            </a:r>
            <a:r>
              <a:rPr lang="en-US" sz="2000">
                <a:solidFill>
                  <a:srgbClr val="000000"/>
                </a:solidFill>
                <a:ea typeface="Calibri"/>
                <a:cs typeface="Calibri"/>
              </a:rPr>
              <a:t>≥</a:t>
            </a:r>
            <a:r>
              <a:rPr lang="en-US" sz="2000">
                <a:latin typeface="Aptos"/>
                <a:ea typeface="Calibri"/>
                <a:cs typeface="Calibri"/>
              </a:rPr>
              <a:t>2-3 goals.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i="1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i="1">
                <a:latin typeface="Aptos"/>
                <a:ea typeface="Calibri"/>
                <a:cs typeface="Calibri"/>
              </a:rPr>
              <a:t>Having trouble?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Prompt AI: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"Please help me write S.M.A.R.T. goals."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4F73F0D-B1B7-1616-F2DA-BF8D444AA9A5}"/>
              </a:ext>
            </a:extLst>
          </p:cNvPr>
          <p:cNvSpPr txBox="1">
            <a:spLocks/>
          </p:cNvSpPr>
          <p:nvPr/>
        </p:nvSpPr>
        <p:spPr>
          <a:xfrm>
            <a:off x="2932912" y="3880775"/>
            <a:ext cx="6211123" cy="2014608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15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>
                <a:latin typeface="Aptos"/>
                <a:ea typeface="Calibri"/>
                <a:cs typeface="Calibri"/>
              </a:rPr>
              <a:t>"I want to get better at English." </a:t>
            </a:r>
            <a:endParaRPr lang="en-US" sz="2000" b="1">
              <a:solidFill>
                <a:srgbClr val="C00000"/>
              </a:solidFill>
              <a:latin typeface="Aptos"/>
              <a:ea typeface="Calibri"/>
              <a:cs typeface="Calibri"/>
            </a:endParaRPr>
          </a:p>
          <a:p>
            <a:pPr algn="ctr">
              <a:buNone/>
            </a:pPr>
            <a:r>
              <a:rPr lang="en-US" sz="2500" b="1">
                <a:solidFill>
                  <a:srgbClr val="C00000"/>
                </a:solidFill>
              </a:rPr>
              <a:t>↓</a:t>
            </a:r>
            <a:endParaRPr lang="en-US" sz="2500" b="1">
              <a:solidFill>
                <a:srgbClr val="000000"/>
              </a:solidFill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>
                <a:latin typeface="Aptos"/>
                <a:ea typeface="Calibri"/>
                <a:cs typeface="Calibri"/>
              </a:rPr>
              <a:t>"This term, I will practice my English speaking at least twice per week by making appointments with tutors at the International Tutoring Center. I will record myself speaking at the start and end of the term to check my progress. Then, I will reassess my goal and decide my next steps."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7E30B8C-4BD8-D6CA-9260-9634AE8E9761}"/>
              </a:ext>
            </a:extLst>
          </p:cNvPr>
          <p:cNvSpPr/>
          <p:nvPr/>
        </p:nvSpPr>
        <p:spPr>
          <a:xfrm rot="16200000">
            <a:off x="1871714" y="4665676"/>
            <a:ext cx="1293642" cy="44652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rgbClr val="C00000"/>
                </a:solidFill>
                <a:latin typeface="Garamond"/>
              </a:rPr>
              <a:t>Example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8CAD295-7B2C-6B47-86D6-34F88B34A373}"/>
              </a:ext>
            </a:extLst>
          </p:cNvPr>
          <p:cNvSpPr txBox="1"/>
          <p:nvPr/>
        </p:nvSpPr>
        <p:spPr>
          <a:xfrm>
            <a:off x="702178" y="1314565"/>
            <a:ext cx="1935709" cy="24263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S</a:t>
            </a:r>
            <a:r>
              <a:rPr lang="en-US" sz="2500">
                <a:ea typeface="+mn-lt"/>
                <a:cs typeface="+mn-lt"/>
              </a:rPr>
              <a:t>pecific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M</a:t>
            </a:r>
            <a:r>
              <a:rPr lang="en-US" sz="2500">
                <a:ea typeface="+mn-lt"/>
                <a:cs typeface="+mn-lt"/>
              </a:rPr>
              <a:t>easurable</a:t>
            </a:r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A</a:t>
            </a:r>
            <a:r>
              <a:rPr lang="en-US" sz="2500">
                <a:solidFill>
                  <a:srgbClr val="000000"/>
                </a:solidFill>
                <a:latin typeface="Aptos"/>
                <a:ea typeface="+mn-lt"/>
                <a:cs typeface="+mn-lt"/>
              </a:rPr>
              <a:t>chievable</a:t>
            </a:r>
            <a:endParaRPr lang="en-US" sz="2500">
              <a:ea typeface="+mn-lt"/>
              <a:cs typeface="+mn-lt"/>
            </a:endParaRPr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R</a:t>
            </a:r>
            <a:r>
              <a:rPr lang="en-US" sz="2500">
                <a:ea typeface="+mn-lt"/>
                <a:cs typeface="+mn-lt"/>
              </a:rPr>
              <a:t>elevant</a:t>
            </a:r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  <a:latin typeface="Garamond"/>
                <a:ea typeface="+mn-lt"/>
                <a:cs typeface="+mn-lt"/>
              </a:rPr>
              <a:t>T</a:t>
            </a:r>
            <a:r>
              <a:rPr lang="en-US" sz="2500">
                <a:ea typeface="+mn-lt"/>
                <a:cs typeface="+mn-lt"/>
              </a:rPr>
              <a:t>ime-bound</a:t>
            </a:r>
            <a:endParaRPr lang="en-US" sz="25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C12033-C98A-FD9C-3EF5-175DA7142E38}"/>
              </a:ext>
            </a:extLst>
          </p:cNvPr>
          <p:cNvSpPr txBox="1"/>
          <p:nvPr/>
        </p:nvSpPr>
        <p:spPr>
          <a:xfrm>
            <a:off x="2737968" y="1325937"/>
            <a:ext cx="377590" cy="24263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</a:rPr>
              <a:t>→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</a:rPr>
              <a:t>→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</a:rPr>
              <a:t>→</a:t>
            </a:r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</a:rPr>
              <a:t>→</a:t>
            </a:r>
          </a:p>
          <a:p>
            <a:pPr>
              <a:spcAft>
                <a:spcPts val="800"/>
              </a:spcAft>
            </a:pPr>
            <a:r>
              <a:rPr lang="en-US" sz="2500" b="1">
                <a:solidFill>
                  <a:srgbClr val="C00000"/>
                </a:solidFill>
              </a:rPr>
              <a:t>→</a:t>
            </a:r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DBEC5E-91CD-EFFB-D291-0C968D701887}"/>
              </a:ext>
            </a:extLst>
          </p:cNvPr>
          <p:cNvSpPr txBox="1"/>
          <p:nvPr/>
        </p:nvSpPr>
        <p:spPr>
          <a:xfrm>
            <a:off x="3272505" y="1325937"/>
            <a:ext cx="5438636" cy="24149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800"/>
              </a:spcAft>
            </a:pPr>
            <a:r>
              <a:rPr lang="en-US" sz="2500"/>
              <a:t>What exactly do I want to accomplish? 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/>
              <a:t>How will I know I'm making progress? 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/>
              <a:t>Can I actually do this? 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/>
              <a:t>Why is this important to me? </a:t>
            </a:r>
            <a:endParaRPr lang="en-US"/>
          </a:p>
          <a:p>
            <a:pPr>
              <a:spcAft>
                <a:spcPts val="800"/>
              </a:spcAft>
            </a:pPr>
            <a:r>
              <a:rPr lang="en-US" sz="2500"/>
              <a:t>When will I complete this? 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362DEC-5887-86E4-DCC9-B3AD199DF90B}"/>
              </a:ext>
            </a:extLst>
          </p:cNvPr>
          <p:cNvSpPr txBox="1"/>
          <p:nvPr/>
        </p:nvSpPr>
        <p:spPr>
          <a:xfrm>
            <a:off x="704127" y="3747304"/>
            <a:ext cx="153429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500" b="1">
                <a:solidFill>
                  <a:srgbClr val="C00000"/>
                </a:solidFill>
                <a:latin typeface="Garamond"/>
                <a:ea typeface="Segoe UI"/>
                <a:cs typeface="Segoe UI"/>
              </a:rPr>
              <a:t>E</a:t>
            </a:r>
            <a:r>
              <a:rPr lang="en-US" sz="2500">
                <a:latin typeface="Aptos"/>
                <a:ea typeface="Segoe UI"/>
                <a:cs typeface="Segoe UI"/>
              </a:rPr>
              <a:t>valuate​</a:t>
            </a:r>
          </a:p>
          <a:p>
            <a:pPr rtl="0"/>
            <a:r>
              <a:rPr lang="en-US" sz="2500" b="1">
                <a:solidFill>
                  <a:srgbClr val="C00000"/>
                </a:solidFill>
                <a:latin typeface="Garamond"/>
                <a:ea typeface="Segoe UI"/>
                <a:cs typeface="Segoe UI"/>
              </a:rPr>
              <a:t>R</a:t>
            </a:r>
            <a:r>
              <a:rPr lang="en-US" sz="2500">
                <a:solidFill>
                  <a:srgbClr val="000000"/>
                </a:solidFill>
                <a:latin typeface="Aptos"/>
                <a:ea typeface="Segoe UI"/>
                <a:cs typeface="Segoe UI"/>
              </a:rPr>
              <a:t>evise</a:t>
            </a:r>
            <a:endParaRPr lang="en-US" sz="2500" baseline="0">
              <a:latin typeface="Aptos"/>
              <a:ea typeface="Segoe UI"/>
              <a:cs typeface="Segoe UI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84EA74F-D165-D1E0-1A55-5526621D24A7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6     |</a:t>
            </a:r>
          </a:p>
        </p:txBody>
      </p:sp>
    </p:spTree>
    <p:extLst>
      <p:ext uri="{BB962C8B-B14F-4D97-AF65-F5344CB8AC3E}">
        <p14:creationId xmlns:p14="http://schemas.microsoft.com/office/powerpoint/2010/main" val="45622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build="p" animBg="1"/>
      <p:bldP spid="17" grpId="0" animBg="1"/>
      <p:bldP spid="21" grpId="0"/>
      <p:bldP spid="22" grpId="0"/>
      <p:bldP spid="23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CB489-106C-FD2A-30D6-A323DEE92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C3FD4-B565-41F2-4BBD-DADF8F6C8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7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Planning &amp; Scheduling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68F133-0A4A-0503-63F0-17331D88A425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0EED3781-C3CE-E2EC-CD63-FCD92F20950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297AED2-1BE5-C945-50D3-8FD8CAFF33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EBB978C-2B10-22AD-E492-6A9B6DC9C2FA}"/>
              </a:ext>
            </a:extLst>
          </p:cNvPr>
          <p:cNvSpPr txBox="1">
            <a:spLocks/>
          </p:cNvSpPr>
          <p:nvPr/>
        </p:nvSpPr>
        <p:spPr>
          <a:xfrm>
            <a:off x="9380647" y="1316556"/>
            <a:ext cx="2621945" cy="4587024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b="1" u="sng" dirty="0">
                <a:solidFill>
                  <a:srgbClr val="C00000"/>
                </a:solidFill>
                <a:latin typeface="Garamond"/>
                <a:ea typeface="Calibri"/>
                <a:cs typeface="Calibri"/>
              </a:rPr>
              <a:t>Activity #2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b="1">
              <a:solidFill>
                <a:srgbClr val="C00000"/>
              </a:solidFill>
              <a:latin typeface="Garamond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Let's create 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weekly calendar and audit your time!</a:t>
            </a:r>
            <a:endParaRPr lang="en-US" sz="2000" dirty="0">
              <a:latin typeface="Aptos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u="sng" dirty="0">
                <a:latin typeface="Aptos"/>
                <a:ea typeface="Calibri"/>
                <a:cs typeface="Calibri"/>
              </a:rPr>
              <a:t>Note:</a:t>
            </a:r>
            <a:r>
              <a:rPr lang="en-US" sz="2000" dirty="0">
                <a:latin typeface="Aptos"/>
                <a:ea typeface="Calibri"/>
                <a:cs typeface="Calibri"/>
              </a:rPr>
              <a:t> Time blocks will change and develop.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i="1" dirty="0">
                <a:latin typeface="Aptos"/>
                <a:ea typeface="Calibri"/>
                <a:cs typeface="Calibri"/>
              </a:rPr>
              <a:t>Having trouble?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Prompt AI: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Aptos"/>
                <a:ea typeface="Calibri"/>
                <a:cs typeface="Calibri"/>
              </a:rPr>
              <a:t>"Please help me break down this project and schedule tasks."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A7FF811-9180-DD14-824D-96EC69BD8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951" y="1313514"/>
            <a:ext cx="3068440" cy="170171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>
                <a:latin typeface="Aptos"/>
                <a:ea typeface="Calibri"/>
                <a:cs typeface="Calibri"/>
              </a:rPr>
              <a:t>Create a Calendar</a:t>
            </a:r>
            <a:endParaRPr lang="en-US" sz="2500"/>
          </a:p>
          <a:p>
            <a:pPr marL="342900" indent="-342900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ptos"/>
                <a:ea typeface="Calibri"/>
                <a:cs typeface="Calibri"/>
              </a:rPr>
              <a:t>Google Calendar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ptos"/>
                <a:ea typeface="Calibri"/>
                <a:cs typeface="Calibri"/>
              </a:rPr>
              <a:t>Outlook Calendar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ptos"/>
                <a:ea typeface="Calibri"/>
                <a:cs typeface="Calibri"/>
              </a:rPr>
              <a:t>Apple Calendar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ptos"/>
                <a:ea typeface="Calibri"/>
                <a:cs typeface="Calibri"/>
              </a:rPr>
              <a:t>Physical Planner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ptos"/>
                <a:ea typeface="Calibri"/>
                <a:cs typeface="Calibri"/>
              </a:rPr>
              <a:t>Spreadsheets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5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500">
              <a:latin typeface="Calibri"/>
              <a:ea typeface="Calibri"/>
              <a:cs typeface="Calibri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2644E87-6443-113C-45C3-A37D5BEB66F7}"/>
              </a:ext>
            </a:extLst>
          </p:cNvPr>
          <p:cNvSpPr/>
          <p:nvPr/>
        </p:nvSpPr>
        <p:spPr>
          <a:xfrm>
            <a:off x="387057" y="1718351"/>
            <a:ext cx="914400" cy="9144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C00000"/>
                </a:solidFill>
                <a:latin typeface="Garamond"/>
              </a:rPr>
              <a:t>1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279E95-3D4A-B5E2-80BB-E8FF9E34AEBB}"/>
              </a:ext>
            </a:extLst>
          </p:cNvPr>
          <p:cNvSpPr txBox="1"/>
          <p:nvPr/>
        </p:nvSpPr>
        <p:spPr>
          <a:xfrm>
            <a:off x="1551296" y="3837296"/>
            <a:ext cx="3061647" cy="17081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500">
                <a:cs typeface="Segoe UI"/>
              </a:rPr>
              <a:t>Create To-Do Lists​</a:t>
            </a:r>
            <a:endParaRPr lang="en-US"/>
          </a:p>
          <a:p>
            <a:pPr marL="342900" indent="-342900">
              <a:buFont typeface=""/>
              <a:buChar char="•"/>
            </a:pPr>
            <a:r>
              <a:rPr lang="en-US" sz="2000">
                <a:cs typeface="Arial"/>
              </a:rPr>
              <a:t>Spreadsheet​s</a:t>
            </a:r>
          </a:p>
          <a:p>
            <a:pPr marL="342900" indent="-342900">
              <a:buFont typeface=""/>
              <a:buChar char="•"/>
            </a:pPr>
            <a:r>
              <a:rPr lang="en-US" sz="2000">
                <a:cs typeface="Arial"/>
              </a:rPr>
              <a:t>Notes App​</a:t>
            </a:r>
          </a:p>
          <a:p>
            <a:pPr marL="342900" indent="-342900">
              <a:buFont typeface=""/>
              <a:buChar char="•"/>
            </a:pPr>
            <a:r>
              <a:rPr lang="en-US" sz="2000">
                <a:cs typeface="Arial"/>
              </a:rPr>
              <a:t>Physical Notebook​</a:t>
            </a:r>
          </a:p>
          <a:p>
            <a:pPr marL="342900" indent="-342900">
              <a:buFont typeface=""/>
              <a:buChar char="•"/>
            </a:pPr>
            <a:r>
              <a:rPr lang="en-US" sz="2000">
                <a:cs typeface="Arial"/>
              </a:rPr>
              <a:t>Sticky Notes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0D374AE-4FD3-3277-06ED-746D87555018}"/>
              </a:ext>
            </a:extLst>
          </p:cNvPr>
          <p:cNvSpPr/>
          <p:nvPr/>
        </p:nvSpPr>
        <p:spPr>
          <a:xfrm>
            <a:off x="387057" y="4254559"/>
            <a:ext cx="914400" cy="914400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b="1">
                <a:solidFill>
                  <a:srgbClr val="C00000"/>
                </a:solidFill>
                <a:latin typeface="Garamond"/>
              </a:rPr>
              <a:t>2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9FBA536F-A98F-C0CA-713A-A4CE22FF7DF5}"/>
              </a:ext>
            </a:extLst>
          </p:cNvPr>
          <p:cNvSpPr txBox="1">
            <a:spLocks/>
          </p:cNvSpPr>
          <p:nvPr/>
        </p:nvSpPr>
        <p:spPr>
          <a:xfrm>
            <a:off x="5212277" y="1318063"/>
            <a:ext cx="3830441" cy="18836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ea typeface="+mn-lt"/>
                <a:cs typeface="+mn-lt"/>
              </a:rPr>
              <a:t>input pre-scheduled tasks/events (e.g., classes, work, hobbies, meals, sleep) </a:t>
            </a:r>
            <a:endParaRPr lang="en-US" sz="2000" dirty="0">
              <a:latin typeface="Aptos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ea typeface="+mn-lt"/>
                <a:cs typeface="+mn-lt"/>
              </a:rPr>
              <a:t>reflect &amp; identify time blocks as high-energy or low-energy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latin typeface="Aptos"/>
                <a:ea typeface="Calibri"/>
                <a:cs typeface="Calibri"/>
              </a:rPr>
              <a:t>reflect &amp; audit your time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>
              <a:latin typeface="Aptos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500">
              <a:latin typeface="Aptos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sz="25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sz="2500">
              <a:latin typeface="Calibri"/>
              <a:ea typeface="Calibri"/>
              <a:cs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F528EC3-1898-7770-2D49-610725FDB1EB}"/>
              </a:ext>
            </a:extLst>
          </p:cNvPr>
          <p:cNvSpPr txBox="1"/>
          <p:nvPr/>
        </p:nvSpPr>
        <p:spPr>
          <a:xfrm>
            <a:off x="4466684" y="1746743"/>
            <a:ext cx="616425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5000" b="1">
                <a:solidFill>
                  <a:srgbClr val="C00000"/>
                </a:solidFill>
              </a:rPr>
              <a:t>→</a:t>
            </a:r>
            <a:endParaRPr lang="en-US" sz="500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8C59F9-F0DE-B20F-8BF7-714D92BE5891}"/>
              </a:ext>
            </a:extLst>
          </p:cNvPr>
          <p:cNvSpPr txBox="1"/>
          <p:nvPr/>
        </p:nvSpPr>
        <p:spPr>
          <a:xfrm>
            <a:off x="4466684" y="4282951"/>
            <a:ext cx="616425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5000" b="1">
                <a:solidFill>
                  <a:srgbClr val="C00000"/>
                </a:solidFill>
              </a:rPr>
              <a:t>→</a:t>
            </a:r>
            <a:endParaRPr lang="en-US" sz="500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E457E927-FEEC-1AA3-9FCC-6FFFC4C9BEA1}"/>
              </a:ext>
            </a:extLst>
          </p:cNvPr>
          <p:cNvSpPr txBox="1">
            <a:spLocks/>
          </p:cNvSpPr>
          <p:nvPr/>
        </p:nvSpPr>
        <p:spPr>
          <a:xfrm>
            <a:off x="5212276" y="3831525"/>
            <a:ext cx="3830441" cy="18836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ea typeface="+mn-lt"/>
                <a:cs typeface="+mn-lt"/>
              </a:rPr>
              <a:t>break down goals/projects into smaller tasks </a:t>
            </a:r>
            <a:endParaRPr lang="en-US" sz="2000" dirty="0">
              <a:latin typeface="Aptos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ea typeface="+mn-lt"/>
                <a:cs typeface="+mn-lt"/>
              </a:rPr>
              <a:t>identify tasks as high-energy or low-energy and assign to time blocks accordingly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000" dirty="0">
                <a:latin typeface="Aptos"/>
                <a:ea typeface="Calibri"/>
                <a:cs typeface="Calibri"/>
              </a:rPr>
              <a:t>be flexible when scheduling</a:t>
            </a:r>
          </a:p>
          <a:p>
            <a:pPr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sz="2500">
              <a:latin typeface="Calibri"/>
              <a:ea typeface="Calibri"/>
              <a:cs typeface="Calibri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99E1779-84CA-6519-CE27-502463F8A09D}"/>
              </a:ext>
            </a:extLst>
          </p:cNvPr>
          <p:cNvCxnSpPr/>
          <p:nvPr/>
        </p:nvCxnSpPr>
        <p:spPr>
          <a:xfrm flipV="1">
            <a:off x="506250" y="3424614"/>
            <a:ext cx="8239916" cy="2583"/>
          </a:xfrm>
          <a:prstGeom prst="straightConnector1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7D1EDA1D-1FF3-C27E-59DC-FC66734185FF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7     |</a:t>
            </a:r>
          </a:p>
        </p:txBody>
      </p:sp>
    </p:spTree>
    <p:extLst>
      <p:ext uri="{BB962C8B-B14F-4D97-AF65-F5344CB8AC3E}">
        <p14:creationId xmlns:p14="http://schemas.microsoft.com/office/powerpoint/2010/main" val="264638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build="allAtOnce"/>
      <p:bldP spid="24" grpId="0" animBg="1"/>
      <p:bldP spid="25" grpId="0"/>
      <p:bldP spid="27" grpId="0" animBg="1"/>
      <p:bldP spid="31" grpId="0"/>
      <p:bldP spid="33" grpId="0"/>
      <p:bldP spid="34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8583A-9AFF-89B1-2A52-C98E059E5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F70A-58D9-7928-9811-7CECC1C1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Productivity Strategies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ADF006-F955-22CA-D9CE-8873104D9D89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200D9353-00C8-0176-9086-CFA973C4D9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79DEC359-8C55-4B5E-154E-E9FED858DD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1C5522D-FAB5-D392-8315-03032DF733EF}"/>
              </a:ext>
            </a:extLst>
          </p:cNvPr>
          <p:cNvSpPr/>
          <p:nvPr/>
        </p:nvSpPr>
        <p:spPr>
          <a:xfrm>
            <a:off x="246797" y="1337337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Pomodoro Method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25 min work &gt;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5 min break &gt; repeat &gt; longer break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F7C4E52-9F3F-90F1-E21D-D53AFCBB5ADD}"/>
              </a:ext>
            </a:extLst>
          </p:cNvPr>
          <p:cNvSpPr/>
          <p:nvPr/>
        </p:nvSpPr>
        <p:spPr>
          <a:xfrm>
            <a:off x="3237931" y="1337336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80/20 Rule</a:t>
            </a:r>
            <a:endParaRPr lang="en-US" sz="2000" b="1">
              <a:solidFill>
                <a:srgbClr val="C00000"/>
              </a:solidFill>
              <a:latin typeface="Garamond"/>
            </a:endParaRP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  <a:latin typeface="Aptos"/>
              </a:rPr>
              <a:t>80% time on hard tasks 20% time on easy tasks</a:t>
            </a:r>
          </a:p>
          <a:p>
            <a:pPr algn="ctr"/>
            <a:endParaRPr lang="en-US" sz="2000">
              <a:solidFill>
                <a:schemeClr val="tx1"/>
              </a:solidFill>
              <a:latin typeface="Apto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0A90FA9-11AA-4110-65C7-FA5142D42CE3}"/>
              </a:ext>
            </a:extLst>
          </p:cNvPr>
          <p:cNvSpPr/>
          <p:nvPr/>
        </p:nvSpPr>
        <p:spPr>
          <a:xfrm>
            <a:off x="6217692" y="1337336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Eisenhower Matrix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urgency + importance =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do / schedule / 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delegate / delete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6DA7FAD-697E-E31C-D59F-611230DCC6E2}"/>
              </a:ext>
            </a:extLst>
          </p:cNvPr>
          <p:cNvSpPr/>
          <p:nvPr/>
        </p:nvSpPr>
        <p:spPr>
          <a:xfrm>
            <a:off x="9208826" y="1337335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Limit Distractions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set social media limits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turn off notifications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find a quiet space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E402A1B-AD79-6EAD-2B05-FFD0AE589C91}"/>
              </a:ext>
            </a:extLst>
          </p:cNvPr>
          <p:cNvSpPr/>
          <p:nvPr/>
        </p:nvSpPr>
        <p:spPr>
          <a:xfrm>
            <a:off x="246796" y="3429993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Eat the Frog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do the hardest task first to get it over with</a:t>
            </a:r>
          </a:p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A927ACE-B906-62BA-D057-9B197B7336F0}"/>
              </a:ext>
            </a:extLst>
          </p:cNvPr>
          <p:cNvSpPr/>
          <p:nvPr/>
        </p:nvSpPr>
        <p:spPr>
          <a:xfrm>
            <a:off x="3237930" y="3429992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Small Wins First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do the easiest task first to build momentum</a:t>
            </a:r>
          </a:p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7952482-E56D-2BAC-B19C-907077421C29}"/>
              </a:ext>
            </a:extLst>
          </p:cNvPr>
          <p:cNvSpPr/>
          <p:nvPr/>
        </p:nvSpPr>
        <p:spPr>
          <a:xfrm>
            <a:off x="6217690" y="3429991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Task Pairs / Rewards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fun tasks + unfun tasks</a:t>
            </a:r>
          </a:p>
          <a:p>
            <a:pPr algn="ctr"/>
            <a:endParaRPr lang="en-US" sz="2000">
              <a:solidFill>
                <a:schemeClr val="tx1"/>
              </a:solidFill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create reward system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3F3CED9-4EE9-E5C1-405F-206BC9DE3AE5}"/>
              </a:ext>
            </a:extLst>
          </p:cNvPr>
          <p:cNvSpPr/>
          <p:nvPr/>
        </p:nvSpPr>
        <p:spPr>
          <a:xfrm>
            <a:off x="9208824" y="3429990"/>
            <a:ext cx="2747748" cy="183607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u="sng">
                <a:solidFill>
                  <a:srgbClr val="C00000"/>
                </a:solidFill>
                <a:latin typeface="Garamond"/>
              </a:rPr>
              <a:t>Accountability Partners</a:t>
            </a:r>
          </a:p>
          <a:p>
            <a:pPr algn="ctr"/>
            <a:endParaRPr lang="en-US" sz="1000" b="1">
              <a:solidFill>
                <a:srgbClr val="C00000"/>
              </a:solidFill>
              <a:latin typeface="Garamond"/>
            </a:endParaRPr>
          </a:p>
          <a:p>
            <a:pPr algn="ctr"/>
            <a:r>
              <a:rPr lang="en-US" sz="2000">
                <a:solidFill>
                  <a:schemeClr val="tx1"/>
                </a:solidFill>
              </a:rPr>
              <a:t>tell people your goals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make tutoring appointments</a:t>
            </a:r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99DD0BB5-94E3-A53B-3EB9-E729082CE2A5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8     |</a:t>
            </a:r>
          </a:p>
        </p:txBody>
      </p:sp>
    </p:spTree>
    <p:extLst>
      <p:ext uri="{BB962C8B-B14F-4D97-AF65-F5344CB8AC3E}">
        <p14:creationId xmlns:p14="http://schemas.microsoft.com/office/powerpoint/2010/main" val="51609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58ED3-2BB6-76BF-1709-1753FC2B9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C0153-3F79-CDB8-7519-56E69ABB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573" y="118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000" b="1">
                <a:solidFill>
                  <a:srgbClr val="C00000"/>
                </a:solidFill>
                <a:latin typeface="Garamond"/>
                <a:ea typeface="+mj-lt"/>
                <a:cs typeface="+mj-lt"/>
              </a:rPr>
              <a:t>Practicing Self-Compassion</a:t>
            </a:r>
            <a:endParaRPr lang="en-US" sz="4000" b="1">
              <a:solidFill>
                <a:srgbClr val="C00000"/>
              </a:solidFill>
              <a:latin typeface="Garamon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1417-E9B2-FE31-B379-021FB2DC0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776" y="1077154"/>
            <a:ext cx="11320529" cy="507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en-US" sz="2500" dirty="0">
                <a:latin typeface="Aptos"/>
                <a:ea typeface="Calibri"/>
                <a:cs typeface="Calibri"/>
              </a:rPr>
              <a:t>Be kind to yourself. Everyone struggles with time management!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57BB51-CF9E-2BA7-AAF4-8A37482C7762}"/>
              </a:ext>
            </a:extLst>
          </p:cNvPr>
          <p:cNvSpPr/>
          <p:nvPr/>
        </p:nvSpPr>
        <p:spPr>
          <a:xfrm>
            <a:off x="1047" y="6177643"/>
            <a:ext cx="12194622" cy="700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>
              <a:latin typeface="Times New Roman"/>
              <a:ea typeface="Calibri"/>
              <a:cs typeface="Calibri"/>
            </a:endParaRPr>
          </a:p>
        </p:txBody>
      </p:sp>
      <p:pic>
        <p:nvPicPr>
          <p:cNvPr id="7" name="Graphic 6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823142C-4BCD-DDFE-0F05-C447B6ED8C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1526082" y="6357113"/>
            <a:ext cx="455773" cy="352912"/>
          </a:xfrm>
          <a:prstGeom prst="rect">
            <a:avLst/>
          </a:prstGeom>
        </p:spPr>
      </p:pic>
      <p:pic>
        <p:nvPicPr>
          <p:cNvPr id="11" name="Picture 10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744018C-2C30-E068-0AD9-E7103B6C1D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176" t="28713" r="16544" b="23762"/>
          <a:stretch/>
        </p:blipFill>
        <p:spPr>
          <a:xfrm>
            <a:off x="743672" y="6177831"/>
            <a:ext cx="2630708" cy="692855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D31B6A97-665F-161C-1D97-9B3877D46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174155"/>
              </p:ext>
            </p:extLst>
          </p:nvPr>
        </p:nvGraphicFramePr>
        <p:xfrm>
          <a:off x="398059" y="1717343"/>
          <a:ext cx="11399384" cy="389325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99692">
                  <a:extLst>
                    <a:ext uri="{9D8B030D-6E8A-4147-A177-3AD203B41FA5}">
                      <a16:colId xmlns:a16="http://schemas.microsoft.com/office/drawing/2014/main" val="2771529130"/>
                    </a:ext>
                  </a:extLst>
                </a:gridCol>
                <a:gridCol w="5699692">
                  <a:extLst>
                    <a:ext uri="{9D8B030D-6E8A-4147-A177-3AD203B41FA5}">
                      <a16:colId xmlns:a16="http://schemas.microsoft.com/office/drawing/2014/main" val="3496994204"/>
                    </a:ext>
                  </a:extLst>
                </a:gridCol>
              </a:tblGrid>
              <a:tr h="537001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>
                          <a:solidFill>
                            <a:srgbClr val="C00000"/>
                          </a:solidFill>
                          <a:latin typeface="Garamond"/>
                        </a:rPr>
                        <a:t>Perfectionistic Thinking</a:t>
                      </a:r>
                      <a:endParaRPr lang="en-US" sz="2000" b="1" u="sng">
                        <a:solidFill>
                          <a:srgbClr val="C00000"/>
                        </a:solidFill>
                        <a:latin typeface="Garamond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0" u="sng" strike="noStrike" noProof="0">
                          <a:solidFill>
                            <a:srgbClr val="C00000"/>
                          </a:solidFill>
                          <a:latin typeface="Garamond"/>
                        </a:rPr>
                        <a:t>Growth Mindset Reframing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372603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"If I don't get an A, I'm a failure."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"Every grade is a chance to learn what I can improve. Progress matters more than perfection."</a:t>
                      </a:r>
                      <a:endParaRPr lang="en-US" sz="200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728036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 have to understand everything immediately, or I'm not smart enough." 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"Learning takes time. Struggling means I’m challenging myself and growing."</a:t>
                      </a:r>
                      <a:endParaRPr lang="en-US" sz="200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728139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 can't start this assignment until I know exactly how to make it perfect." 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"It’s okay to start messy. I can revise and improve as I go—</a:t>
                      </a:r>
                      <a:r>
                        <a:rPr lang="en-US" sz="2000" b="0" i="0" u="sng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progress over perfection</a:t>
                      </a: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."</a:t>
                      </a:r>
                      <a:endParaRPr lang="en-US" sz="200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430410"/>
                  </a:ext>
                </a:extLst>
              </a:tr>
              <a:tr h="83906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"If I make a mistake, people will think I don’t belong here." </a:t>
                      </a: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"Everyone makes mistakes. Asking questions and making errors are part of learning and belonging."</a:t>
                      </a:r>
                      <a:endParaRPr lang="en-US" sz="2000">
                        <a:latin typeface="Aptos"/>
                      </a:endParaRPr>
                    </a:p>
                  </a:txBody>
                  <a:tcPr anchor="ctr">
                    <a:lnL w="28575">
                      <a:solidFill>
                        <a:srgbClr val="C00000"/>
                      </a:solidFill>
                    </a:lnL>
                    <a:lnR w="28575">
                      <a:solidFill>
                        <a:srgbClr val="C00000"/>
                      </a:solidFill>
                    </a:lnR>
                    <a:lnT w="28575">
                      <a:solidFill>
                        <a:srgbClr val="C00000"/>
                      </a:solidFill>
                    </a:lnT>
                    <a:lnB w="28575">
                      <a:solidFill>
                        <a:srgbClr val="C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97439"/>
                  </a:ext>
                </a:extLst>
              </a:tr>
            </a:tbl>
          </a:graphicData>
        </a:graphic>
      </p:graphicFrame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BBA8FEA-489A-94BF-DDFD-CBD4EA548D84}"/>
              </a:ext>
            </a:extLst>
          </p:cNvPr>
          <p:cNvSpPr>
            <a:spLocks noGrp="1"/>
          </p:cNvSpPr>
          <p:nvPr/>
        </p:nvSpPr>
        <p:spPr>
          <a:xfrm>
            <a:off x="-1438" y="6351041"/>
            <a:ext cx="969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>
                <a:solidFill>
                  <a:schemeClr val="bg1"/>
                </a:solidFill>
                <a:latin typeface="Garamond"/>
                <a:cs typeface="Times New Roman"/>
              </a:rPr>
              <a:t>   9     |</a:t>
            </a:r>
          </a:p>
        </p:txBody>
      </p:sp>
    </p:spTree>
    <p:extLst>
      <p:ext uri="{BB962C8B-B14F-4D97-AF65-F5344CB8AC3E}">
        <p14:creationId xmlns:p14="http://schemas.microsoft.com/office/powerpoint/2010/main" val="27234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cfc496-633d-4fed-b9a1-80ebac830bfc" xsi:nil="true"/>
    <lcf76f155ced4ddcb4097134ff3c332f xmlns="50c730c9-dd0d-4899-80b8-249058eacbe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DF4AB75741934585B49C574C3B9B2D" ma:contentTypeVersion="12" ma:contentTypeDescription="Create a new document." ma:contentTypeScope="" ma:versionID="b3544c0cc88d38835dcc2fafca8287ab">
  <xsd:schema xmlns:xsd="http://www.w3.org/2001/XMLSchema" xmlns:xs="http://www.w3.org/2001/XMLSchema" xmlns:p="http://schemas.microsoft.com/office/2006/metadata/properties" xmlns:ns2="50c730c9-dd0d-4899-80b8-249058eacbed" xmlns:ns3="5ecfc496-633d-4fed-b9a1-80ebac830bfc" targetNamespace="http://schemas.microsoft.com/office/2006/metadata/properties" ma:root="true" ma:fieldsID="70d3f10233f888ac9af7a6520b2a0262" ns2:_="" ns3:_="">
    <xsd:import namespace="50c730c9-dd0d-4899-80b8-249058eacbed"/>
    <xsd:import namespace="5ecfc496-633d-4fed-b9a1-80ebac830b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730c9-dd0d-4899-80b8-249058eacb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9a8f194-becd-4f93-a34b-b9b3045b78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cfc496-633d-4fed-b9a1-80ebac830bf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da3c14-c5aa-49e1-92c9-648535492e29}" ma:internalName="TaxCatchAll" ma:showField="CatchAllData" ma:web="5ecfc496-633d-4fed-b9a1-80ebac830b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C95E92-9F05-4113-918A-FA4D1A68C524}">
  <ds:schemaRefs>
    <ds:schemaRef ds:uri="50c730c9-dd0d-4899-80b8-249058eacbed"/>
    <ds:schemaRef ds:uri="5ecfc496-633d-4fed-b9a1-80ebac830bf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E835EBE-3504-404D-8DE8-05F5AA5DC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c730c9-dd0d-4899-80b8-249058eacbed"/>
    <ds:schemaRef ds:uri="5ecfc496-633d-4fed-b9a1-80ebac830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A966E4-BF4C-45DB-804E-65ED522E4FA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Time Management</vt:lpstr>
      <vt:lpstr>Agenda</vt:lpstr>
      <vt:lpstr>Disclaimer</vt:lpstr>
      <vt:lpstr>What is Time Management?</vt:lpstr>
      <vt:lpstr>Causes of Procrastination</vt:lpstr>
      <vt:lpstr>S.M.A.R.T. Goals</vt:lpstr>
      <vt:lpstr>Planning &amp; Scheduling</vt:lpstr>
      <vt:lpstr>Productivity Strategies</vt:lpstr>
      <vt:lpstr>Practicing Self-Compassion</vt:lpstr>
      <vt:lpstr>Recap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70</cp:revision>
  <dcterms:created xsi:type="dcterms:W3CDTF">2025-03-06T20:19:17Z</dcterms:created>
  <dcterms:modified xsi:type="dcterms:W3CDTF">2026-04-02T14:52:26Z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0x01010093DF4AB75741934585B49C574C3B9B2D</vt:lpwstr>
  </property>
  <property fmtid="{D5CDD505-2E9C-101B-9397-08002B2CF9AE}" pid="3" name="MediaServiceImageTags">
    <vt:lpwstr/>
  </property>
</Properties>
</file>