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sldIdLst>
    <p:sldId id="294" r:id="rId5"/>
    <p:sldId id="283" r:id="rId6"/>
    <p:sldId id="284" r:id="rId7"/>
    <p:sldId id="296" r:id="rId8"/>
    <p:sldId id="301" r:id="rId9"/>
    <p:sldId id="302" r:id="rId10"/>
    <p:sldId id="305" r:id="rId11"/>
    <p:sldId id="300" r:id="rId12"/>
    <p:sldId id="286" r:id="rId13"/>
    <p:sldId id="285" r:id="rId14"/>
    <p:sldId id="30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DA7B2F6-A787-0FF3-99DC-C4E12834EDD5}" name="Sheehy, Cameron" initials="SC" userId="S::ca.sheehy@northeastern.edu::65cb5e2b-dbd0-49ce-8c33-9ad7e6b930ad"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805EBB-3A56-4997-F804-087F93DB0684}" v="41" dt="2026-04-02T14:53:41.2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ehy, Cameron" userId="S::ca.sheehy@northeastern.edu::65cb5e2b-dbd0-49ce-8c33-9ad7e6b930ad" providerId="AD" clId="Web-{13A391A9-F88A-EC63-8667-510EC4FE18D8}"/>
    <pc:docChg chg="modSld">
      <pc:chgData name="Sheehy, Cameron" userId="S::ca.sheehy@northeastern.edu::65cb5e2b-dbd0-49ce-8c33-9ad7e6b930ad" providerId="AD" clId="Web-{13A391A9-F88A-EC63-8667-510EC4FE18D8}" dt="2026-03-24T16:00:24.312" v="16" actId="20577"/>
      <pc:docMkLst>
        <pc:docMk/>
      </pc:docMkLst>
      <pc:sldChg chg="modSp">
        <pc:chgData name="Sheehy, Cameron" userId="S::ca.sheehy@northeastern.edu::65cb5e2b-dbd0-49ce-8c33-9ad7e6b930ad" providerId="AD" clId="Web-{13A391A9-F88A-EC63-8667-510EC4FE18D8}" dt="2026-03-24T16:00:24.312" v="16" actId="20577"/>
        <pc:sldMkLst>
          <pc:docMk/>
          <pc:sldMk cId="2426109288" sldId="285"/>
        </pc:sldMkLst>
      </pc:sldChg>
    </pc:docChg>
  </pc:docChgLst>
  <pc:docChgLst>
    <pc:chgData name="Sheehy, Cameron" userId="S::ca.sheehy@northeastern.edu::65cb5e2b-dbd0-49ce-8c33-9ad7e6b930ad" providerId="AD" clId="Web-{F4805EBB-3A56-4997-F804-087F93DB0684}"/>
    <pc:docChg chg="addSld modSld">
      <pc:chgData name="Sheehy, Cameron" userId="S::ca.sheehy@northeastern.edu::65cb5e2b-dbd0-49ce-8c33-9ad7e6b930ad" providerId="AD" clId="Web-{F4805EBB-3A56-4997-F804-087F93DB0684}" dt="2026-04-02T14:53:41.244" v="40" actId="20577"/>
      <pc:docMkLst>
        <pc:docMk/>
      </pc:docMkLst>
      <pc:sldChg chg="addSp delSp modSp">
        <pc:chgData name="Sheehy, Cameron" userId="S::ca.sheehy@northeastern.edu::65cb5e2b-dbd0-49ce-8c33-9ad7e6b930ad" providerId="AD" clId="Web-{F4805EBB-3A56-4997-F804-087F93DB0684}" dt="2026-04-02T14:52:43.507" v="13" actId="20577"/>
        <pc:sldMkLst>
          <pc:docMk/>
          <pc:sldMk cId="2230451805" sldId="283"/>
        </pc:sldMkLst>
        <pc:spChg chg="add mod">
          <ac:chgData name="Sheehy, Cameron" userId="S::ca.sheehy@northeastern.edu::65cb5e2b-dbd0-49ce-8c33-9ad7e6b930ad" providerId="AD" clId="Web-{F4805EBB-3A56-4997-F804-087F93DB0684}" dt="2026-04-02T14:52:43.507" v="13" actId="20577"/>
          <ac:spMkLst>
            <pc:docMk/>
            <pc:sldMk cId="2230451805" sldId="283"/>
            <ac:spMk id="4" creationId="{20B6753D-8977-98C8-7634-26C34C75950A}"/>
          </ac:spMkLst>
        </pc:spChg>
        <pc:spChg chg="del">
          <ac:chgData name="Sheehy, Cameron" userId="S::ca.sheehy@northeastern.edu::65cb5e2b-dbd0-49ce-8c33-9ad7e6b930ad" providerId="AD" clId="Web-{F4805EBB-3A56-4997-F804-087F93DB0684}" dt="2026-04-02T14:52:41.147" v="11"/>
          <ac:spMkLst>
            <pc:docMk/>
            <pc:sldMk cId="2230451805" sldId="283"/>
            <ac:spMk id="6" creationId="{35DEFCCB-30D7-7117-37B6-B377586FFA2C}"/>
          </ac:spMkLst>
        </pc:spChg>
      </pc:sldChg>
      <pc:sldChg chg="addSp delSp modSp">
        <pc:chgData name="Sheehy, Cameron" userId="S::ca.sheehy@northeastern.edu::65cb5e2b-dbd0-49ce-8c33-9ad7e6b930ad" providerId="AD" clId="Web-{F4805EBB-3A56-4997-F804-087F93DB0684}" dt="2026-04-02T14:52:51.617" v="16" actId="20577"/>
        <pc:sldMkLst>
          <pc:docMk/>
          <pc:sldMk cId="4221552377" sldId="284"/>
        </pc:sldMkLst>
        <pc:spChg chg="add mod">
          <ac:chgData name="Sheehy, Cameron" userId="S::ca.sheehy@northeastern.edu::65cb5e2b-dbd0-49ce-8c33-9ad7e6b930ad" providerId="AD" clId="Web-{F4805EBB-3A56-4997-F804-087F93DB0684}" dt="2026-04-02T14:52:51.617" v="16" actId="20577"/>
          <ac:spMkLst>
            <pc:docMk/>
            <pc:sldMk cId="4221552377" sldId="284"/>
            <ac:spMk id="6" creationId="{D0165CE4-879F-91BD-0D79-00A7DFA998F1}"/>
          </ac:spMkLst>
        </pc:spChg>
        <pc:spChg chg="del">
          <ac:chgData name="Sheehy, Cameron" userId="S::ca.sheehy@northeastern.edu::65cb5e2b-dbd0-49ce-8c33-9ad7e6b930ad" providerId="AD" clId="Web-{F4805EBB-3A56-4997-F804-087F93DB0684}" dt="2026-04-02T14:52:49.101" v="14"/>
          <ac:spMkLst>
            <pc:docMk/>
            <pc:sldMk cId="4221552377" sldId="284"/>
            <ac:spMk id="17" creationId="{28139C13-E7D8-C9A9-C76F-58CCF3A9581E}"/>
          </ac:spMkLst>
        </pc:spChg>
      </pc:sldChg>
      <pc:sldChg chg="addSp delSp modSp delAnim">
        <pc:chgData name="Sheehy, Cameron" userId="S::ca.sheehy@northeastern.edu::65cb5e2b-dbd0-49ce-8c33-9ad7e6b930ad" providerId="AD" clId="Web-{F4805EBB-3A56-4997-F804-087F93DB0684}" dt="2026-04-02T14:53:31.415" v="37" actId="20577"/>
        <pc:sldMkLst>
          <pc:docMk/>
          <pc:sldMk cId="2426109288" sldId="285"/>
        </pc:sldMkLst>
        <pc:spChg chg="mod">
          <ac:chgData name="Sheehy, Cameron" userId="S::ca.sheehy@northeastern.edu::65cb5e2b-dbd0-49ce-8c33-9ad7e6b930ad" providerId="AD" clId="Web-{F4805EBB-3A56-4997-F804-087F93DB0684}" dt="2026-04-02T14:45:56.680" v="7" actId="20577"/>
          <ac:spMkLst>
            <pc:docMk/>
            <pc:sldMk cId="2426109288" sldId="285"/>
            <ac:spMk id="2" creationId="{2AE057FD-5108-FCFD-BE00-D04A847668BE}"/>
          </ac:spMkLst>
        </pc:spChg>
        <pc:spChg chg="del">
          <ac:chgData name="Sheehy, Cameron" userId="S::ca.sheehy@northeastern.edu::65cb5e2b-dbd0-49ce-8c33-9ad7e6b930ad" providerId="AD" clId="Web-{F4805EBB-3A56-4997-F804-087F93DB0684}" dt="2026-04-02T14:33:47.974" v="3"/>
          <ac:spMkLst>
            <pc:docMk/>
            <pc:sldMk cId="2426109288" sldId="285"/>
            <ac:spMk id="4" creationId="{F4032BE9-1497-2754-DE6B-33CCACE56725}"/>
          </ac:spMkLst>
        </pc:spChg>
        <pc:spChg chg="add mod">
          <ac:chgData name="Sheehy, Cameron" userId="S::ca.sheehy@northeastern.edu::65cb5e2b-dbd0-49ce-8c33-9ad7e6b930ad" providerId="AD" clId="Web-{F4805EBB-3A56-4997-F804-087F93DB0684}" dt="2026-04-02T14:53:31.415" v="37" actId="20577"/>
          <ac:spMkLst>
            <pc:docMk/>
            <pc:sldMk cId="2426109288" sldId="285"/>
            <ac:spMk id="10" creationId="{1860B580-1AEC-8967-C8FB-81975D4A7114}"/>
          </ac:spMkLst>
        </pc:spChg>
        <pc:spChg chg="del">
          <ac:chgData name="Sheehy, Cameron" userId="S::ca.sheehy@northeastern.edu::65cb5e2b-dbd0-49ce-8c33-9ad7e6b930ad" providerId="AD" clId="Web-{F4805EBB-3A56-4997-F804-087F93DB0684}" dt="2026-04-02T14:53:28.353" v="34"/>
          <ac:spMkLst>
            <pc:docMk/>
            <pc:sldMk cId="2426109288" sldId="285"/>
            <ac:spMk id="11" creationId="{B95A9EA8-24F2-381E-AB94-A7F1DE51C2E3}"/>
          </ac:spMkLst>
        </pc:spChg>
        <pc:picChg chg="del">
          <ac:chgData name="Sheehy, Cameron" userId="S::ca.sheehy@northeastern.edu::65cb5e2b-dbd0-49ce-8c33-9ad7e6b930ad" providerId="AD" clId="Web-{F4805EBB-3A56-4997-F804-087F93DB0684}" dt="2026-04-02T14:33:47.974" v="2"/>
          <ac:picMkLst>
            <pc:docMk/>
            <pc:sldMk cId="2426109288" sldId="285"/>
            <ac:picMk id="8" creationId="{658BCC8D-8CA2-D158-F208-1F393BD23B00}"/>
          </ac:picMkLst>
        </pc:picChg>
      </pc:sldChg>
      <pc:sldChg chg="addSp delSp">
        <pc:chgData name="Sheehy, Cameron" userId="S::ca.sheehy@northeastern.edu::65cb5e2b-dbd0-49ce-8c33-9ad7e6b930ad" providerId="AD" clId="Web-{F4805EBB-3A56-4997-F804-087F93DB0684}" dt="2026-04-02T14:53:24.118" v="33"/>
        <pc:sldMkLst>
          <pc:docMk/>
          <pc:sldMk cId="2723491095" sldId="286"/>
        </pc:sldMkLst>
        <pc:spChg chg="add">
          <ac:chgData name="Sheehy, Cameron" userId="S::ca.sheehy@northeastern.edu::65cb5e2b-dbd0-49ce-8c33-9ad7e6b930ad" providerId="AD" clId="Web-{F4805EBB-3A56-4997-F804-087F93DB0684}" dt="2026-04-02T14:53:24.118" v="33"/>
          <ac:spMkLst>
            <pc:docMk/>
            <pc:sldMk cId="2723491095" sldId="286"/>
            <ac:spMk id="4" creationId="{0B888B9A-0556-4287-9EA4-695828A44FC3}"/>
          </ac:spMkLst>
        </pc:spChg>
        <pc:spChg chg="del">
          <ac:chgData name="Sheehy, Cameron" userId="S::ca.sheehy@northeastern.edu::65cb5e2b-dbd0-49ce-8c33-9ad7e6b930ad" providerId="AD" clId="Web-{F4805EBB-3A56-4997-F804-087F93DB0684}" dt="2026-04-02T14:53:23.837" v="32"/>
          <ac:spMkLst>
            <pc:docMk/>
            <pc:sldMk cId="2723491095" sldId="286"/>
            <ac:spMk id="17" creationId="{AE898FA8-4362-75C7-F1A6-284ED489B677}"/>
          </ac:spMkLst>
        </pc:spChg>
      </pc:sldChg>
      <pc:sldChg chg="addSp delSp modSp">
        <pc:chgData name="Sheehy, Cameron" userId="S::ca.sheehy@northeastern.edu::65cb5e2b-dbd0-49ce-8c33-9ad7e6b930ad" providerId="AD" clId="Web-{F4805EBB-3A56-4997-F804-087F93DB0684}" dt="2026-04-02T14:52:38.866" v="10" actId="20577"/>
        <pc:sldMkLst>
          <pc:docMk/>
          <pc:sldMk cId="3584381784" sldId="294"/>
        </pc:sldMkLst>
        <pc:spChg chg="add">
          <ac:chgData name="Sheehy, Cameron" userId="S::ca.sheehy@northeastern.edu::65cb5e2b-dbd0-49ce-8c33-9ad7e6b930ad" providerId="AD" clId="Web-{F4805EBB-3A56-4997-F804-087F93DB0684}" dt="2026-04-02T14:34:08.271" v="6"/>
          <ac:spMkLst>
            <pc:docMk/>
            <pc:sldMk cId="3584381784" sldId="294"/>
            <ac:spMk id="2" creationId="{3A75CAF6-E41A-4B89-2BB6-378A87A32A3F}"/>
          </ac:spMkLst>
        </pc:spChg>
        <pc:spChg chg="add mod">
          <ac:chgData name="Sheehy, Cameron" userId="S::ca.sheehy@northeastern.edu::65cb5e2b-dbd0-49ce-8c33-9ad7e6b930ad" providerId="AD" clId="Web-{F4805EBB-3A56-4997-F804-087F93DB0684}" dt="2026-04-02T14:52:38.866" v="10" actId="20577"/>
          <ac:spMkLst>
            <pc:docMk/>
            <pc:sldMk cId="3584381784" sldId="294"/>
            <ac:spMk id="3" creationId="{4BBA8FEA-489A-94BF-DDFD-CBD4EA548D84}"/>
          </ac:spMkLst>
        </pc:spChg>
        <pc:spChg chg="mod">
          <ac:chgData name="Sheehy, Cameron" userId="S::ca.sheehy@northeastern.edu::65cb5e2b-dbd0-49ce-8c33-9ad7e6b930ad" providerId="AD" clId="Web-{F4805EBB-3A56-4997-F804-087F93DB0684}" dt="2026-04-02T14:33:38.114" v="1" actId="20577"/>
          <ac:spMkLst>
            <pc:docMk/>
            <pc:sldMk cId="3584381784" sldId="294"/>
            <ac:spMk id="9" creationId="{36AAB273-3F45-9340-7CD5-C8C5A05C181B}"/>
          </ac:spMkLst>
        </pc:spChg>
        <pc:spChg chg="del">
          <ac:chgData name="Sheehy, Cameron" userId="S::ca.sheehy@northeastern.edu::65cb5e2b-dbd0-49ce-8c33-9ad7e6b930ad" providerId="AD" clId="Web-{F4805EBB-3A56-4997-F804-087F93DB0684}" dt="2026-04-02T14:34:07.802" v="5"/>
          <ac:spMkLst>
            <pc:docMk/>
            <pc:sldMk cId="3584381784" sldId="294"/>
            <ac:spMk id="10" creationId="{3A75CAF6-E41A-4B89-2BB6-378A87A32A3F}"/>
          </ac:spMkLst>
        </pc:spChg>
        <pc:spChg chg="del">
          <ac:chgData name="Sheehy, Cameron" userId="S::ca.sheehy@northeastern.edu::65cb5e2b-dbd0-49ce-8c33-9ad7e6b930ad" providerId="AD" clId="Web-{F4805EBB-3A56-4997-F804-087F93DB0684}" dt="2026-04-02T14:52:36.241" v="8"/>
          <ac:spMkLst>
            <pc:docMk/>
            <pc:sldMk cId="3584381784" sldId="294"/>
            <ac:spMk id="24" creationId="{6D75F86F-A3A1-E25C-676C-CE257FD6D4D1}"/>
          </ac:spMkLst>
        </pc:spChg>
      </pc:sldChg>
      <pc:sldChg chg="addSp delSp modSp">
        <pc:chgData name="Sheehy, Cameron" userId="S::ca.sheehy@northeastern.edu::65cb5e2b-dbd0-49ce-8c33-9ad7e6b930ad" providerId="AD" clId="Web-{F4805EBB-3A56-4997-F804-087F93DB0684}" dt="2026-04-02T14:52:57.054" v="19" actId="20577"/>
        <pc:sldMkLst>
          <pc:docMk/>
          <pc:sldMk cId="1304896216" sldId="296"/>
        </pc:sldMkLst>
        <pc:spChg chg="add mod">
          <ac:chgData name="Sheehy, Cameron" userId="S::ca.sheehy@northeastern.edu::65cb5e2b-dbd0-49ce-8c33-9ad7e6b930ad" providerId="AD" clId="Web-{F4805EBB-3A56-4997-F804-087F93DB0684}" dt="2026-04-02T14:52:57.054" v="19" actId="20577"/>
          <ac:spMkLst>
            <pc:docMk/>
            <pc:sldMk cId="1304896216" sldId="296"/>
            <ac:spMk id="4" creationId="{83D69C09-4A19-E7E9-E720-70386FB229DC}"/>
          </ac:spMkLst>
        </pc:spChg>
        <pc:spChg chg="del">
          <ac:chgData name="Sheehy, Cameron" userId="S::ca.sheehy@northeastern.edu::65cb5e2b-dbd0-49ce-8c33-9ad7e6b930ad" providerId="AD" clId="Web-{F4805EBB-3A56-4997-F804-087F93DB0684}" dt="2026-04-02T14:52:54.101" v="17"/>
          <ac:spMkLst>
            <pc:docMk/>
            <pc:sldMk cId="1304896216" sldId="296"/>
            <ac:spMk id="6" creationId="{A2EAFA7B-C7F4-2A92-D6FF-15830909E504}"/>
          </ac:spMkLst>
        </pc:spChg>
      </pc:sldChg>
      <pc:sldChg chg="addSp delSp modSp">
        <pc:chgData name="Sheehy, Cameron" userId="S::ca.sheehy@northeastern.edu::65cb5e2b-dbd0-49ce-8c33-9ad7e6b930ad" providerId="AD" clId="Web-{F4805EBB-3A56-4997-F804-087F93DB0684}" dt="2026-04-02T14:53:21.259" v="31" actId="20577"/>
        <pc:sldMkLst>
          <pc:docMk/>
          <pc:sldMk cId="1446766309" sldId="300"/>
        </pc:sldMkLst>
        <pc:spChg chg="add mod">
          <ac:chgData name="Sheehy, Cameron" userId="S::ca.sheehy@northeastern.edu::65cb5e2b-dbd0-49ce-8c33-9ad7e6b930ad" providerId="AD" clId="Web-{F4805EBB-3A56-4997-F804-087F93DB0684}" dt="2026-04-02T14:53:21.259" v="31" actId="20577"/>
          <ac:spMkLst>
            <pc:docMk/>
            <pc:sldMk cId="1446766309" sldId="300"/>
            <ac:spMk id="3" creationId="{FA83C14C-B632-4E12-64CE-0964D30A67EF}"/>
          </ac:spMkLst>
        </pc:spChg>
        <pc:spChg chg="del">
          <ac:chgData name="Sheehy, Cameron" userId="S::ca.sheehy@northeastern.edu::65cb5e2b-dbd0-49ce-8c33-9ad7e6b930ad" providerId="AD" clId="Web-{F4805EBB-3A56-4997-F804-087F93DB0684}" dt="2026-04-02T14:53:18.305" v="29"/>
          <ac:spMkLst>
            <pc:docMk/>
            <pc:sldMk cId="1446766309" sldId="300"/>
            <ac:spMk id="47" creationId="{DF49E655-F18B-016B-CE81-04BD9EB40742}"/>
          </ac:spMkLst>
        </pc:spChg>
      </pc:sldChg>
      <pc:sldChg chg="addSp delSp modSp">
        <pc:chgData name="Sheehy, Cameron" userId="S::ca.sheehy@northeastern.edu::65cb5e2b-dbd0-49ce-8c33-9ad7e6b930ad" providerId="AD" clId="Web-{F4805EBB-3A56-4997-F804-087F93DB0684}" dt="2026-04-02T14:53:02.227" v="22" actId="20577"/>
        <pc:sldMkLst>
          <pc:docMk/>
          <pc:sldMk cId="2282712120" sldId="301"/>
        </pc:sldMkLst>
        <pc:spChg chg="add mod">
          <ac:chgData name="Sheehy, Cameron" userId="S::ca.sheehy@northeastern.edu::65cb5e2b-dbd0-49ce-8c33-9ad7e6b930ad" providerId="AD" clId="Web-{F4805EBB-3A56-4997-F804-087F93DB0684}" dt="2026-04-02T14:53:02.227" v="22" actId="20577"/>
          <ac:spMkLst>
            <pc:docMk/>
            <pc:sldMk cId="2282712120" sldId="301"/>
            <ac:spMk id="8" creationId="{F47EA7C9-E6BF-737C-1C96-57525F974772}"/>
          </ac:spMkLst>
        </pc:spChg>
        <pc:spChg chg="del">
          <ac:chgData name="Sheehy, Cameron" userId="S::ca.sheehy@northeastern.edu::65cb5e2b-dbd0-49ce-8c33-9ad7e6b930ad" providerId="AD" clId="Web-{F4805EBB-3A56-4997-F804-087F93DB0684}" dt="2026-04-02T14:52:59.351" v="20"/>
          <ac:spMkLst>
            <pc:docMk/>
            <pc:sldMk cId="2282712120" sldId="301"/>
            <ac:spMk id="11" creationId="{33B0B7B3-DD1A-F13E-A83A-A88A1600C473}"/>
          </ac:spMkLst>
        </pc:spChg>
      </pc:sldChg>
      <pc:sldChg chg="addSp delSp modSp">
        <pc:chgData name="Sheehy, Cameron" userId="S::ca.sheehy@northeastern.edu::65cb5e2b-dbd0-49ce-8c33-9ad7e6b930ad" providerId="AD" clId="Web-{F4805EBB-3A56-4997-F804-087F93DB0684}" dt="2026-04-02T14:53:08.492" v="25" actId="20577"/>
        <pc:sldMkLst>
          <pc:docMk/>
          <pc:sldMk cId="917985082" sldId="302"/>
        </pc:sldMkLst>
        <pc:spChg chg="add mod">
          <ac:chgData name="Sheehy, Cameron" userId="S::ca.sheehy@northeastern.edu::65cb5e2b-dbd0-49ce-8c33-9ad7e6b930ad" providerId="AD" clId="Web-{F4805EBB-3A56-4997-F804-087F93DB0684}" dt="2026-04-02T14:53:08.492" v="25" actId="20577"/>
          <ac:spMkLst>
            <pc:docMk/>
            <pc:sldMk cId="917985082" sldId="302"/>
            <ac:spMk id="3" creationId="{FCC9AEB0-A230-7816-70E5-0C7C9397289C}"/>
          </ac:spMkLst>
        </pc:spChg>
        <pc:spChg chg="del">
          <ac:chgData name="Sheehy, Cameron" userId="S::ca.sheehy@northeastern.edu::65cb5e2b-dbd0-49ce-8c33-9ad7e6b930ad" providerId="AD" clId="Web-{F4805EBB-3A56-4997-F804-087F93DB0684}" dt="2026-04-02T14:53:05.539" v="23"/>
          <ac:spMkLst>
            <pc:docMk/>
            <pc:sldMk cId="917985082" sldId="302"/>
            <ac:spMk id="47" creationId="{F02658EF-ABEF-3506-3CAD-2BB0CDC229CA}"/>
          </ac:spMkLst>
        </pc:spChg>
      </pc:sldChg>
      <pc:sldChg chg="addSp delSp modSp">
        <pc:chgData name="Sheehy, Cameron" userId="S::ca.sheehy@northeastern.edu::65cb5e2b-dbd0-49ce-8c33-9ad7e6b930ad" providerId="AD" clId="Web-{F4805EBB-3A56-4997-F804-087F93DB0684}" dt="2026-04-02T14:53:14.055" v="28" actId="20577"/>
        <pc:sldMkLst>
          <pc:docMk/>
          <pc:sldMk cId="516098932" sldId="305"/>
        </pc:sldMkLst>
        <pc:spChg chg="add mod">
          <ac:chgData name="Sheehy, Cameron" userId="S::ca.sheehy@northeastern.edu::65cb5e2b-dbd0-49ce-8c33-9ad7e6b930ad" providerId="AD" clId="Web-{F4805EBB-3A56-4997-F804-087F93DB0684}" dt="2026-04-02T14:53:14.055" v="28" actId="20577"/>
          <ac:spMkLst>
            <pc:docMk/>
            <pc:sldMk cId="516098932" sldId="305"/>
            <ac:spMk id="4" creationId="{0A1745F7-615A-E47E-AEF9-26C98DA7CA26}"/>
          </ac:spMkLst>
        </pc:spChg>
        <pc:spChg chg="del">
          <ac:chgData name="Sheehy, Cameron" userId="S::ca.sheehy@northeastern.edu::65cb5e2b-dbd0-49ce-8c33-9ad7e6b930ad" providerId="AD" clId="Web-{F4805EBB-3A56-4997-F804-087F93DB0684}" dt="2026-04-02T14:53:11.414" v="26"/>
          <ac:spMkLst>
            <pc:docMk/>
            <pc:sldMk cId="516098932" sldId="305"/>
            <ac:spMk id="47" creationId="{A308065E-C26E-4850-9B6A-6B3D45C2C5C3}"/>
          </ac:spMkLst>
        </pc:spChg>
      </pc:sldChg>
      <pc:sldChg chg="addSp delSp modSp add">
        <pc:chgData name="Sheehy, Cameron" userId="S::ca.sheehy@northeastern.edu::65cb5e2b-dbd0-49ce-8c33-9ad7e6b930ad" providerId="AD" clId="Web-{F4805EBB-3A56-4997-F804-087F93DB0684}" dt="2026-04-02T14:53:41.244" v="40" actId="20577"/>
        <pc:sldMkLst>
          <pc:docMk/>
          <pc:sldMk cId="3834247635" sldId="306"/>
        </pc:sldMkLst>
        <pc:spChg chg="add mod">
          <ac:chgData name="Sheehy, Cameron" userId="S::ca.sheehy@northeastern.edu::65cb5e2b-dbd0-49ce-8c33-9ad7e6b930ad" providerId="AD" clId="Web-{F4805EBB-3A56-4997-F804-087F93DB0684}" dt="2026-04-02T14:53:41.244" v="40" actId="20577"/>
          <ac:spMkLst>
            <pc:docMk/>
            <pc:sldMk cId="3834247635" sldId="306"/>
            <ac:spMk id="5" creationId="{4440DD6F-AFCC-3DCF-DF96-7D455975DFCB}"/>
          </ac:spMkLst>
        </pc:spChg>
        <pc:spChg chg="del">
          <ac:chgData name="Sheehy, Cameron" userId="S::ca.sheehy@northeastern.edu::65cb5e2b-dbd0-49ce-8c33-9ad7e6b930ad" providerId="AD" clId="Web-{F4805EBB-3A56-4997-F804-087F93DB0684}" dt="2026-04-02T14:53:38.212" v="38"/>
          <ac:spMkLst>
            <pc:docMk/>
            <pc:sldMk cId="3834247635" sldId="306"/>
            <ac:spMk id="11" creationId="{8E515C22-4DE0-81BE-1D33-22FE3C5AB13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576DA6-C3D1-4B3B-870F-E7D08BFBBCB1}" type="datetimeFigureOut">
              <a:t>4/2/2026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533986-7684-4DD1-917F-6954FCE4F6BB}" type="slidenum">
              <a:t>‹#›</a:t>
            </a:fld>
            <a:endParaRPr lang="en-US"/>
          </a:p>
        </p:txBody>
      </p:sp>
    </p:spTree>
    <p:extLst>
      <p:ext uri="{BB962C8B-B14F-4D97-AF65-F5344CB8AC3E}">
        <p14:creationId xmlns:p14="http://schemas.microsoft.com/office/powerpoint/2010/main" val="1055820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278A4A09-A5C1-4583-966B-6CDAB00DEFAC}" type="slidenum">
              <a:rPr lang="en-US"/>
              <a:t>5</a:t>
            </a:fld>
            <a:endParaRPr lang="en-US"/>
          </a:p>
        </p:txBody>
      </p:sp>
    </p:spTree>
    <p:extLst>
      <p:ext uri="{BB962C8B-B14F-4D97-AF65-F5344CB8AC3E}">
        <p14:creationId xmlns:p14="http://schemas.microsoft.com/office/powerpoint/2010/main" val="41952411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DADD1A-2A0B-1F76-A3F3-03D22304CB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74B773-4D71-75A7-77E7-352FE2F823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52A8F4-6260-2C9C-6994-24C51B984E2D}"/>
              </a:ext>
            </a:extLst>
          </p:cNvPr>
          <p:cNvSpPr>
            <a:spLocks noGrp="1"/>
          </p:cNvSpPr>
          <p:nvPr>
            <p:ph type="body" idx="1"/>
          </p:nvPr>
        </p:nvSpPr>
        <p:spPr/>
        <p:txBody>
          <a:bodyPr/>
          <a:lstStyle/>
          <a:p>
            <a:endParaRPr lang="en-US" dirty="0">
              <a:ea typeface="Calibri"/>
              <a:cs typeface="Calibri"/>
            </a:endParaRPr>
          </a:p>
        </p:txBody>
      </p:sp>
      <p:sp>
        <p:nvSpPr>
          <p:cNvPr id="4" name="Slide Number Placeholder 3">
            <a:extLst>
              <a:ext uri="{FF2B5EF4-FFF2-40B4-BE49-F238E27FC236}">
                <a16:creationId xmlns:a16="http://schemas.microsoft.com/office/drawing/2014/main" id="{1257FAE9-B113-B7C1-3888-2EE12631B763}"/>
              </a:ext>
            </a:extLst>
          </p:cNvPr>
          <p:cNvSpPr>
            <a:spLocks noGrp="1"/>
          </p:cNvSpPr>
          <p:nvPr>
            <p:ph type="sldNum" sz="quarter" idx="5"/>
          </p:nvPr>
        </p:nvSpPr>
        <p:spPr/>
        <p:txBody>
          <a:bodyPr/>
          <a:lstStyle/>
          <a:p>
            <a:fld id="{278A4A09-A5C1-4583-966B-6CDAB00DEFAC}" type="slidenum">
              <a:rPr lang="en-US"/>
              <a:t>6</a:t>
            </a:fld>
            <a:endParaRPr lang="en-US"/>
          </a:p>
        </p:txBody>
      </p:sp>
    </p:spTree>
    <p:extLst>
      <p:ext uri="{BB962C8B-B14F-4D97-AF65-F5344CB8AC3E}">
        <p14:creationId xmlns:p14="http://schemas.microsoft.com/office/powerpoint/2010/main" val="1259703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an agenda. Have a definition of success for the meeting. Be proactive rather than reactive for planning and time management.</a:t>
            </a:r>
            <a:endParaRPr lang="en-US">
              <a:solidFill>
                <a:srgbClr val="444444"/>
              </a:solidFill>
            </a:endParaRPr>
          </a:p>
          <a:p>
            <a:r>
              <a:rPr lang="en-US" dirty="0"/>
              <a:t>Have revolving roles in recurring meetings is a good way to create engagement (note taker, facilitator, connector, question person, etc.). Ask participants what they want to work on then delegate tasks accordingly (new project or part of an existing project) and be clear about viability.</a:t>
            </a:r>
            <a:endParaRPr lang="en-US">
              <a:solidFill>
                <a:srgbClr val="444444"/>
              </a:solidFill>
            </a:endParaRPr>
          </a:p>
          <a:p>
            <a:r>
              <a:rPr lang="en-US" dirty="0"/>
              <a:t>When managing up, always come with a solution to whatever problem you have. Present options with an informed choice. </a:t>
            </a:r>
            <a:endParaRPr lang="en-US">
              <a:solidFill>
                <a:srgbClr val="444444"/>
              </a:solidFill>
            </a:endParaRPr>
          </a:p>
          <a:p>
            <a:r>
              <a:rPr lang="en-US" dirty="0"/>
              <a:t>Contact an instructor or supervisor if you cannot figure things out yourself.</a:t>
            </a:r>
            <a:endParaRPr lang="en-US">
              <a:solidFill>
                <a:srgbClr val="444444"/>
              </a:solidFill>
            </a:endParaRPr>
          </a:p>
          <a:p>
            <a:r>
              <a:rPr lang="en-US" dirty="0"/>
              <a:t>Asana, Trello, Teams, Notion, Smartsheet, Spreadsheet, …? </a:t>
            </a:r>
            <a:endParaRPr lang="en-US">
              <a:solidFill>
                <a:srgbClr val="444444"/>
              </a:solidFill>
            </a:endParaRPr>
          </a:p>
          <a:p>
            <a:r>
              <a:rPr lang="en-US" dirty="0"/>
              <a:t>People, Perspective, Position to use structure and form (genre conventions) to your advantage in professional communication; Three ways to make decisions in a group include: group consensus on choice, group input to leader who makes the choice, and group recommendation for leader to take with them to whoever makes the choice. Come with solutions. Some other strategies include: focus on people’s behavior and respond accordingly with group memory (e.g., meeting notes), create a “parking lot” to table and return to less urgent ideas later on, state what is happening and ask why or where to go from there as a group, use the boomerang to send </a:t>
            </a:r>
            <a:r>
              <a:rPr lang="en-US" dirty="0" err="1"/>
              <a:t>thequestion</a:t>
            </a:r>
            <a:r>
              <a:rPr lang="en-US" dirty="0"/>
              <a:t> back out, and always keep goals clear. </a:t>
            </a:r>
            <a:endParaRPr lang="en-US">
              <a:solidFill>
                <a:srgbClr val="444444"/>
              </a:solidFill>
            </a:endParaRPr>
          </a:p>
          <a:p>
            <a:r>
              <a:rPr lang="en-US" dirty="0"/>
              <a:t>Prepare, Conduct, Follow Up to host productive meetings. What makes a successful meeting is clear goals, setting the tone upfront (e.g., send an agenda, create meeting norms), your own decision process, and understanding group dynamics. </a:t>
            </a:r>
            <a:endParaRPr lang="en-US">
              <a:solidFill>
                <a:srgbClr val="444444"/>
              </a:solidFill>
            </a:endParaRPr>
          </a:p>
          <a:p>
            <a:r>
              <a:rPr lang="en-US" dirty="0"/>
              <a:t>After a meeting, follow up and send a summary to participants(i.e., what decisions were made and what tasks are due) within a day or so. Then, reflect on the meeting and make decisions about who needs to be talked to or what other things need to be  done to run an effective meeting the next time. Have explicit conversations with team members about communication styles and preferences. </a:t>
            </a:r>
            <a:endParaRPr lang="en-US" dirty="0">
              <a:solidFill>
                <a:srgbClr val="444444"/>
              </a:solidFill>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B5533986-7684-4DD1-917F-6954FCE4F6BB}" type="slidenum">
              <a:rPr lang="en-US"/>
              <a:t>7</a:t>
            </a:fld>
            <a:endParaRPr lang="en-US"/>
          </a:p>
        </p:txBody>
      </p:sp>
    </p:spTree>
    <p:extLst>
      <p:ext uri="{BB962C8B-B14F-4D97-AF65-F5344CB8AC3E}">
        <p14:creationId xmlns:p14="http://schemas.microsoft.com/office/powerpoint/2010/main" val="42821203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278A4A09-A5C1-4583-966B-6CDAB00DEFAC}" type="slidenum">
              <a:rPr lang="en-US"/>
              <a:t>8</a:t>
            </a:fld>
            <a:endParaRPr lang="en-US"/>
          </a:p>
        </p:txBody>
      </p:sp>
    </p:spTree>
    <p:extLst>
      <p:ext uri="{BB962C8B-B14F-4D97-AF65-F5344CB8AC3E}">
        <p14:creationId xmlns:p14="http://schemas.microsoft.com/office/powerpoint/2010/main" val="12104876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B5533986-7684-4DD1-917F-6954FCE4F6BB}" type="slidenum">
              <a:rPr lang="en-US"/>
              <a:t>9</a:t>
            </a:fld>
            <a:endParaRPr lang="en-US"/>
          </a:p>
        </p:txBody>
      </p:sp>
    </p:spTree>
    <p:extLst>
      <p:ext uri="{BB962C8B-B14F-4D97-AF65-F5344CB8AC3E}">
        <p14:creationId xmlns:p14="http://schemas.microsoft.com/office/powerpoint/2010/main" val="32589236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Cameron</a:t>
            </a:r>
          </a:p>
        </p:txBody>
      </p:sp>
      <p:sp>
        <p:nvSpPr>
          <p:cNvPr id="4" name="Slide Number Placeholder 3"/>
          <p:cNvSpPr>
            <a:spLocks noGrp="1"/>
          </p:cNvSpPr>
          <p:nvPr>
            <p:ph type="sldNum" sz="quarter" idx="5"/>
          </p:nvPr>
        </p:nvSpPr>
        <p:spPr/>
        <p:txBody>
          <a:bodyPr/>
          <a:lstStyle/>
          <a:p>
            <a:fld id="{3E31FEE7-2656-40BC-95A5-5807903940B9}" type="slidenum">
              <a:t>11</a:t>
            </a:fld>
            <a:endParaRPr lang="en-US"/>
          </a:p>
        </p:txBody>
      </p:sp>
    </p:spTree>
    <p:extLst>
      <p:ext uri="{BB962C8B-B14F-4D97-AF65-F5344CB8AC3E}">
        <p14:creationId xmlns:p14="http://schemas.microsoft.com/office/powerpoint/2010/main" val="1471021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4/2/2026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4/2/2026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4/2/2026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4/2/2026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svg"/><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6.png"/><Relationship Id="rId7" Type="http://schemas.openxmlformats.org/officeDocument/2006/relationships/hyperlink" Target="https://web.penjiapp.com/communities/northeastern/itc/"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svg"/><Relationship Id="rId4" Type="http://schemas.openxmlformats.org/officeDocument/2006/relationships/hyperlink" Target="https://international.northeastern.edu/itc/workshop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sv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sv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implicit.harvard.edu/implicit/takeatest.html" TargetMode="Externa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8" Type="http://schemas.openxmlformats.org/officeDocument/2006/relationships/hyperlink" Target="https://osccr.sites.northeastern.edu/" TargetMode="External"/><Relationship Id="rId13" Type="http://schemas.openxmlformats.org/officeDocument/2006/relationships/image" Target="../media/image2.png"/><Relationship Id="rId3" Type="http://schemas.openxmlformats.org/officeDocument/2006/relationships/hyperlink" Target="https://ouec.northeastern.edu/" TargetMode="External"/><Relationship Id="rId7" Type="http://schemas.openxmlformats.org/officeDocument/2006/relationships/hyperlink" Target="https://cssh.northeastern.edu/writingcenter/" TargetMode="External"/><Relationship Id="rId12" Type="http://schemas.openxmlformats.org/officeDocument/2006/relationships/image" Target="../media/image1.sv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gls.northeastern.edu/" TargetMode="External"/><Relationship Id="rId11" Type="http://schemas.openxmlformats.org/officeDocument/2006/relationships/hyperlink" Target="https://catalog.northeastern.edu/handbook/" TargetMode="External"/><Relationship Id="rId5" Type="http://schemas.openxmlformats.org/officeDocument/2006/relationships/hyperlink" Target="https://international.northeastern.edu/gss/tutoring/" TargetMode="External"/><Relationship Id="rId10" Type="http://schemas.openxmlformats.org/officeDocument/2006/relationships/hyperlink" Target="https://we-care.studentlife.northeastern.edu/" TargetMode="External"/><Relationship Id="rId4" Type="http://schemas.openxmlformats.org/officeDocument/2006/relationships/hyperlink" Target="https://disabilityaccessservices.northeastern.edu/" TargetMode="External"/><Relationship Id="rId9" Type="http://schemas.openxmlformats.org/officeDocument/2006/relationships/hyperlink" Target="https://international.northeastern.edu/ogs/"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cxnSp>
        <p:nvCxnSpPr>
          <p:cNvPr id="14" name="Straight Arrow Connector 13">
            <a:extLst>
              <a:ext uri="{FF2B5EF4-FFF2-40B4-BE49-F238E27FC236}">
                <a16:creationId xmlns:a16="http://schemas.microsoft.com/office/drawing/2014/main" id="{4A6F5F5F-34F7-805C-C530-D23ADA032520}"/>
              </a:ext>
            </a:extLst>
          </p:cNvPr>
          <p:cNvCxnSpPr/>
          <p:nvPr/>
        </p:nvCxnSpPr>
        <p:spPr>
          <a:xfrm flipH="1">
            <a:off x="5539154" y="1363817"/>
            <a:ext cx="11059" cy="3427125"/>
          </a:xfrm>
          <a:prstGeom prst="straightConnector1">
            <a:avLst/>
          </a:prstGeom>
          <a:ln w="57150">
            <a:solidFill>
              <a:schemeClr val="bg1"/>
            </a:solidFill>
          </a:ln>
        </p:spPr>
        <p:style>
          <a:lnRef idx="2">
            <a:schemeClr val="accent1"/>
          </a:lnRef>
          <a:fillRef idx="0">
            <a:schemeClr val="accent1"/>
          </a:fillRef>
          <a:effectRef idx="1">
            <a:schemeClr val="accent1"/>
          </a:effectRef>
          <a:fontRef idx="minor">
            <a:schemeClr val="tx1"/>
          </a:fontRef>
        </p:style>
      </p:cxnSp>
      <p:sp>
        <p:nvSpPr>
          <p:cNvPr id="16" name="Rectangle 15">
            <a:extLst>
              <a:ext uri="{FF2B5EF4-FFF2-40B4-BE49-F238E27FC236}">
                <a16:creationId xmlns:a16="http://schemas.microsoft.com/office/drawing/2014/main" id="{27571C97-5C08-9FE5-B38A-8F833843D31A}"/>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18" name="Graphic 17" descr="A white letter on a black background&#10;&#10;AI-generated content may be incorrect.">
            <a:extLst>
              <a:ext uri="{FF2B5EF4-FFF2-40B4-BE49-F238E27FC236}">
                <a16:creationId xmlns:a16="http://schemas.microsoft.com/office/drawing/2014/main" id="{42347B83-E91B-C11F-F3E6-0A0E0A7EDEA4}"/>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1526082" y="6357113"/>
            <a:ext cx="455773" cy="352912"/>
          </a:xfrm>
          <a:prstGeom prst="rect">
            <a:avLst/>
          </a:prstGeom>
        </p:spPr>
      </p:pic>
      <p:pic>
        <p:nvPicPr>
          <p:cNvPr id="22" name="Picture 21" descr="A black background with white text&#10;&#10;AI-generated content may be incorrect.">
            <a:extLst>
              <a:ext uri="{FF2B5EF4-FFF2-40B4-BE49-F238E27FC236}">
                <a16:creationId xmlns:a16="http://schemas.microsoft.com/office/drawing/2014/main" id="{D3D14E26-156C-A468-0074-E90C79530207}"/>
              </a:ext>
            </a:extLst>
          </p:cNvPr>
          <p:cNvPicPr>
            <a:picLocks noChangeAspect="1"/>
          </p:cNvPicPr>
          <p:nvPr/>
        </p:nvPicPr>
        <p:blipFill>
          <a:blip r:embed="rId3"/>
          <a:srcRect l="16176" t="28713" r="16544" b="23762"/>
          <a:stretch/>
        </p:blipFill>
        <p:spPr>
          <a:xfrm>
            <a:off x="743672" y="6177831"/>
            <a:ext cx="2630708" cy="692855"/>
          </a:xfrm>
          <a:prstGeom prst="rect">
            <a:avLst/>
          </a:prstGeom>
        </p:spPr>
      </p:pic>
      <p:pic>
        <p:nvPicPr>
          <p:cNvPr id="4" name="Graphic 24" descr="A black and white logo&#10;&#10;AI-generated content may be incorrect.">
            <a:extLst>
              <a:ext uri="{FF2B5EF4-FFF2-40B4-BE49-F238E27FC236}">
                <a16:creationId xmlns:a16="http://schemas.microsoft.com/office/drawing/2014/main" id="{413BB5CA-CA46-B0E9-3562-E10D9907281B}"/>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975946" y="1709385"/>
            <a:ext cx="3579925" cy="2744952"/>
          </a:xfrm>
          <a:prstGeom prst="rect">
            <a:avLst/>
          </a:prstGeom>
        </p:spPr>
      </p:pic>
      <p:sp>
        <p:nvSpPr>
          <p:cNvPr id="9" name="Title 1">
            <a:extLst>
              <a:ext uri="{FF2B5EF4-FFF2-40B4-BE49-F238E27FC236}">
                <a16:creationId xmlns:a16="http://schemas.microsoft.com/office/drawing/2014/main" id="{36AAB273-3F45-9340-7CD5-C8C5A05C181B}"/>
              </a:ext>
            </a:extLst>
          </p:cNvPr>
          <p:cNvSpPr>
            <a:spLocks noGrp="1"/>
          </p:cNvSpPr>
          <p:nvPr/>
        </p:nvSpPr>
        <p:spPr>
          <a:xfrm>
            <a:off x="6632331" y="1363120"/>
            <a:ext cx="4591465" cy="1714519"/>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spcBef>
                <a:spcPts val="0"/>
              </a:spcBef>
            </a:pPr>
            <a:r>
              <a:rPr lang="en-US" sz="5000">
                <a:solidFill>
                  <a:schemeClr val="bg1"/>
                </a:solidFill>
                <a:latin typeface="Garamond"/>
                <a:ea typeface="+mj-lt"/>
                <a:cs typeface="+mj-lt"/>
              </a:rPr>
              <a:t>Teamwork</a:t>
            </a:r>
            <a:endParaRPr lang="en-US" sz="5000">
              <a:solidFill>
                <a:schemeClr val="bg1"/>
              </a:solidFill>
              <a:latin typeface="Garamond"/>
            </a:endParaRPr>
          </a:p>
        </p:txBody>
      </p:sp>
      <p:sp>
        <p:nvSpPr>
          <p:cNvPr id="2" name="Subtitle 2">
            <a:extLst>
              <a:ext uri="{FF2B5EF4-FFF2-40B4-BE49-F238E27FC236}">
                <a16:creationId xmlns:a16="http://schemas.microsoft.com/office/drawing/2014/main" id="{3A75CAF6-E41A-4B89-2BB6-378A87A32A3F}"/>
              </a:ext>
            </a:extLst>
          </p:cNvPr>
          <p:cNvSpPr>
            <a:spLocks noGrp="1"/>
          </p:cNvSpPr>
          <p:nvPr/>
        </p:nvSpPr>
        <p:spPr>
          <a:xfrm>
            <a:off x="6627297" y="3081474"/>
            <a:ext cx="4599534" cy="2831530"/>
          </a:xfrm>
          <a:prstGeom prst="rect">
            <a:avLst/>
          </a:prstGeom>
        </p:spPr>
        <p:txBody>
          <a:bodyPr vert="horz" lIns="91440" tIns="45720" rIns="91440" bIns="45720" rtlCol="0" anchor="ctr">
            <a:normAutofit/>
          </a:bodyPr>
          <a:lstStyle>
            <a:defPPr>
              <a:defRPr lang="en-US"/>
            </a:defPPr>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en-US" sz="2000" b="1">
                <a:solidFill>
                  <a:schemeClr val="bg1"/>
                </a:solidFill>
                <a:latin typeface="Calibri"/>
              </a:rPr>
              <a:t>International Tutoring Center</a:t>
            </a:r>
            <a:endParaRPr lang="en-US">
              <a:solidFill>
                <a:schemeClr val="bg1"/>
              </a:solidFill>
            </a:endParaRPr>
          </a:p>
          <a:p>
            <a:pPr algn="l">
              <a:lnSpc>
                <a:spcPct val="100000"/>
              </a:lnSpc>
              <a:spcBef>
                <a:spcPts val="0"/>
              </a:spcBef>
            </a:pPr>
            <a:r>
              <a:rPr lang="en-US" sz="2000" b="1">
                <a:solidFill>
                  <a:schemeClr val="bg1"/>
                </a:solidFill>
                <a:latin typeface="Calibri"/>
                <a:ea typeface="Calibri"/>
                <a:cs typeface="Calibri"/>
              </a:rPr>
              <a:t>Supplemental Academic Services </a:t>
            </a:r>
            <a:endParaRPr lang="en-US"/>
          </a:p>
          <a:p>
            <a:pPr algn="l">
              <a:lnSpc>
                <a:spcPct val="100000"/>
              </a:lnSpc>
              <a:spcBef>
                <a:spcPts val="0"/>
              </a:spcBef>
            </a:pPr>
            <a:endParaRPr lang="en-US" sz="2000" b="1">
              <a:solidFill>
                <a:schemeClr val="bg1"/>
              </a:solidFill>
              <a:latin typeface="Calibri"/>
              <a:ea typeface="Calibri"/>
              <a:cs typeface="Calibri"/>
            </a:endParaRPr>
          </a:p>
          <a:p>
            <a:pPr algn="l">
              <a:lnSpc>
                <a:spcPct val="100000"/>
              </a:lnSpc>
              <a:spcBef>
                <a:spcPts val="0"/>
              </a:spcBef>
            </a:pPr>
            <a:r>
              <a:rPr lang="en-US" sz="2000" b="1">
                <a:solidFill>
                  <a:schemeClr val="bg1"/>
                </a:solidFill>
                <a:latin typeface="Calibri"/>
                <a:ea typeface="Calibri"/>
                <a:cs typeface="Calibri"/>
              </a:rPr>
              <a:t>Workshop Series</a:t>
            </a:r>
            <a:endParaRPr lang="en-US">
              <a:solidFill>
                <a:schemeClr val="bg1"/>
              </a:solidFill>
              <a:latin typeface="Aptos"/>
              <a:ea typeface="Calibri"/>
              <a:cs typeface="Calibri"/>
            </a:endParaRPr>
          </a:p>
          <a:p>
            <a:pPr algn="l">
              <a:lnSpc>
                <a:spcPct val="100000"/>
              </a:lnSpc>
              <a:spcBef>
                <a:spcPts val="0"/>
              </a:spcBef>
            </a:pPr>
            <a:endParaRPr lang="en-US" sz="2000" b="1">
              <a:solidFill>
                <a:schemeClr val="bg1"/>
              </a:solidFill>
              <a:latin typeface="Calibri"/>
              <a:ea typeface="Calibri"/>
              <a:cs typeface="Calibri"/>
            </a:endParaRPr>
          </a:p>
          <a:p>
            <a:pPr algn="l">
              <a:lnSpc>
                <a:spcPct val="100000"/>
              </a:lnSpc>
              <a:spcBef>
                <a:spcPts val="0"/>
              </a:spcBef>
            </a:pPr>
            <a:r>
              <a:rPr lang="en-US" sz="2000" i="1">
                <a:solidFill>
                  <a:schemeClr val="bg1"/>
                </a:solidFill>
                <a:latin typeface="Calibri"/>
                <a:ea typeface="Calibri"/>
                <a:cs typeface="Calibri"/>
              </a:rPr>
              <a:t>Cameron Sheehy, M.Ed.</a:t>
            </a:r>
          </a:p>
        </p:txBody>
      </p:sp>
      <p:sp>
        <p:nvSpPr>
          <p:cNvPr id="3" name="Slide Number Placeholder 7">
            <a:extLst>
              <a:ext uri="{FF2B5EF4-FFF2-40B4-BE49-F238E27FC236}">
                <a16:creationId xmlns:a16="http://schemas.microsoft.com/office/drawing/2014/main" id="{4BBA8FEA-489A-94BF-DDFD-CBD4EA548D84}"/>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1     |</a:t>
            </a:r>
          </a:p>
        </p:txBody>
      </p:sp>
    </p:spTree>
    <p:extLst>
      <p:ext uri="{BB962C8B-B14F-4D97-AF65-F5344CB8AC3E}">
        <p14:creationId xmlns:p14="http://schemas.microsoft.com/office/powerpoint/2010/main" val="35843817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A9F769-893A-05E1-086B-2A7DD561C2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E057FD-5108-FCFD-BE00-D04A847668BE}"/>
              </a:ext>
            </a:extLst>
          </p:cNvPr>
          <p:cNvSpPr>
            <a:spLocks noGrp="1"/>
          </p:cNvSpPr>
          <p:nvPr>
            <p:ph type="title"/>
          </p:nvPr>
        </p:nvSpPr>
        <p:spPr>
          <a:xfrm>
            <a:off x="838200" y="1185"/>
            <a:ext cx="10515600" cy="1325563"/>
          </a:xfrm>
        </p:spPr>
        <p:txBody>
          <a:bodyPr vert="horz" lIns="91440" tIns="45720" rIns="91440" bIns="45720" rtlCol="0" anchor="ctr">
            <a:normAutofit/>
          </a:bodyPr>
          <a:lstStyle/>
          <a:p>
            <a:pPr algn="ctr">
              <a:lnSpc>
                <a:spcPct val="100000"/>
              </a:lnSpc>
              <a:spcBef>
                <a:spcPts val="0"/>
              </a:spcBef>
            </a:pPr>
            <a:r>
              <a:rPr lang="en-US" sz="4000" b="1">
                <a:solidFill>
                  <a:srgbClr val="C00000"/>
                </a:solidFill>
                <a:latin typeface="Garamond"/>
                <a:ea typeface="+mj-lt"/>
                <a:cs typeface="+mj-lt"/>
              </a:rPr>
              <a:t>Recap</a:t>
            </a:r>
            <a:endParaRPr lang="en-US"/>
          </a:p>
        </p:txBody>
      </p:sp>
      <p:sp>
        <p:nvSpPr>
          <p:cNvPr id="3" name="Content Placeholder 2">
            <a:extLst>
              <a:ext uri="{FF2B5EF4-FFF2-40B4-BE49-F238E27FC236}">
                <a16:creationId xmlns:a16="http://schemas.microsoft.com/office/drawing/2014/main" id="{59B41A15-D320-9759-9D34-F2D1FE83416D}"/>
              </a:ext>
            </a:extLst>
          </p:cNvPr>
          <p:cNvSpPr>
            <a:spLocks noGrp="1"/>
          </p:cNvSpPr>
          <p:nvPr>
            <p:ph idx="1"/>
          </p:nvPr>
        </p:nvSpPr>
        <p:spPr>
          <a:xfrm>
            <a:off x="433403" y="1335403"/>
            <a:ext cx="8377968" cy="2088085"/>
          </a:xfrm>
        </p:spPr>
        <p:txBody>
          <a:bodyPr vert="horz" lIns="91440" tIns="45720" rIns="91440" bIns="45720" rtlCol="0" anchor="t">
            <a:normAutofit fontScale="92500" lnSpcReduction="10000"/>
          </a:bodyPr>
          <a:lstStyle/>
          <a:p>
            <a:pPr marL="457200" indent="-457200">
              <a:lnSpc>
                <a:spcPct val="100000"/>
              </a:lnSpc>
              <a:spcBef>
                <a:spcPts val="0"/>
              </a:spcBef>
              <a:buAutoNum type="arabicPeriod"/>
            </a:pPr>
            <a:r>
              <a:rPr lang="en-US" sz="2500" dirty="0">
                <a:latin typeface="Aptos"/>
                <a:ea typeface="Calibri"/>
                <a:cs typeface="Calibri"/>
              </a:rPr>
              <a:t>Reflect on your own biases and ability to self-regulate.</a:t>
            </a:r>
          </a:p>
          <a:p>
            <a:pPr marL="457200" indent="-457200">
              <a:lnSpc>
                <a:spcPct val="100000"/>
              </a:lnSpc>
              <a:spcBef>
                <a:spcPts val="0"/>
              </a:spcBef>
              <a:buAutoNum type="arabicPeriod"/>
            </a:pPr>
            <a:r>
              <a:rPr lang="en-US" sz="2500" dirty="0">
                <a:latin typeface="Aptos"/>
                <a:ea typeface="Calibri"/>
                <a:cs typeface="Calibri"/>
              </a:rPr>
              <a:t>Communicate openly, honestly, and directly with teammates.</a:t>
            </a:r>
          </a:p>
          <a:p>
            <a:pPr marL="457200" indent="-457200">
              <a:lnSpc>
                <a:spcPct val="100000"/>
              </a:lnSpc>
              <a:spcBef>
                <a:spcPts val="0"/>
              </a:spcBef>
              <a:buAutoNum type="arabicPeriod"/>
            </a:pPr>
            <a:r>
              <a:rPr lang="en-US" sz="2500" dirty="0">
                <a:latin typeface="Aptos"/>
                <a:ea typeface="Calibri"/>
                <a:cs typeface="Calibri"/>
              </a:rPr>
              <a:t>Prepare for meetings with a clear goal and agenda.</a:t>
            </a:r>
            <a:endParaRPr lang="en-US" dirty="0"/>
          </a:p>
          <a:p>
            <a:pPr marL="457200" indent="-457200">
              <a:lnSpc>
                <a:spcPct val="100000"/>
              </a:lnSpc>
              <a:spcBef>
                <a:spcPts val="0"/>
              </a:spcBef>
              <a:buAutoNum type="arabicPeriod"/>
            </a:pPr>
            <a:r>
              <a:rPr lang="en-US" sz="2500" dirty="0">
                <a:latin typeface="Aptos"/>
                <a:ea typeface="Calibri"/>
                <a:cs typeface="Calibri"/>
              </a:rPr>
              <a:t>Assign roles/tasks by distributing labor and follow up.</a:t>
            </a:r>
          </a:p>
          <a:p>
            <a:pPr marL="457200" indent="-457200">
              <a:lnSpc>
                <a:spcPct val="100000"/>
              </a:lnSpc>
              <a:spcBef>
                <a:spcPts val="0"/>
              </a:spcBef>
              <a:buAutoNum type="arabicPeriod"/>
            </a:pPr>
            <a:r>
              <a:rPr lang="en-US" sz="2500" dirty="0">
                <a:ea typeface="Calibri"/>
                <a:cs typeface="Calibri"/>
              </a:rPr>
              <a:t>Consult teamwork and collaboration resources.</a:t>
            </a:r>
          </a:p>
          <a:p>
            <a:pPr marL="457200" indent="-457200">
              <a:lnSpc>
                <a:spcPct val="100000"/>
              </a:lnSpc>
              <a:spcBef>
                <a:spcPts val="0"/>
              </a:spcBef>
              <a:buAutoNum type="arabicPeriod"/>
            </a:pPr>
            <a:r>
              <a:rPr lang="en-US" sz="2500" dirty="0">
                <a:latin typeface="Aptos"/>
                <a:ea typeface="Calibri"/>
                <a:cs typeface="Calibri"/>
              </a:rPr>
              <a:t>Practice self-compassion and reframe your thinking.</a:t>
            </a:r>
          </a:p>
          <a:p>
            <a:pPr marL="0" indent="0" algn="ctr">
              <a:lnSpc>
                <a:spcPct val="100000"/>
              </a:lnSpc>
              <a:spcBef>
                <a:spcPts val="0"/>
              </a:spcBef>
              <a:buNone/>
            </a:pPr>
            <a:endParaRPr lang="en-US" sz="2500" b="1">
              <a:solidFill>
                <a:srgbClr val="C00000"/>
              </a:solidFill>
              <a:latin typeface="Aptos"/>
              <a:ea typeface="Calibri"/>
              <a:cs typeface="Calibri"/>
            </a:endParaRPr>
          </a:p>
        </p:txBody>
      </p:sp>
      <p:sp>
        <p:nvSpPr>
          <p:cNvPr id="5" name="Rectangle 4">
            <a:extLst>
              <a:ext uri="{FF2B5EF4-FFF2-40B4-BE49-F238E27FC236}">
                <a16:creationId xmlns:a16="http://schemas.microsoft.com/office/drawing/2014/main" id="{8BCF7733-4908-39EA-7A60-4C14E1398D58}"/>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562D3D22-74C3-3EEA-1E77-B8C6278D9539}"/>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1526082" y="6357113"/>
            <a:ext cx="455773" cy="352912"/>
          </a:xfrm>
          <a:prstGeom prst="rect">
            <a:avLst/>
          </a:prstGeom>
        </p:spPr>
      </p:pic>
      <p:pic>
        <p:nvPicPr>
          <p:cNvPr id="9" name="Picture 8" descr="A black background with white text&#10;&#10;AI-generated content may be incorrect.">
            <a:extLst>
              <a:ext uri="{FF2B5EF4-FFF2-40B4-BE49-F238E27FC236}">
                <a16:creationId xmlns:a16="http://schemas.microsoft.com/office/drawing/2014/main" id="{E8F63781-45F5-3C21-FB14-4139A6FBDBE6}"/>
              </a:ext>
            </a:extLst>
          </p:cNvPr>
          <p:cNvPicPr>
            <a:picLocks noChangeAspect="1"/>
          </p:cNvPicPr>
          <p:nvPr/>
        </p:nvPicPr>
        <p:blipFill>
          <a:blip r:embed="rId3"/>
          <a:srcRect l="16176" t="28713" r="16544" b="23762"/>
          <a:stretch/>
        </p:blipFill>
        <p:spPr>
          <a:xfrm>
            <a:off x="743672" y="6177831"/>
            <a:ext cx="2630708" cy="692855"/>
          </a:xfrm>
          <a:prstGeom prst="rect">
            <a:avLst/>
          </a:prstGeom>
        </p:spPr>
      </p:pic>
      <p:sp>
        <p:nvSpPr>
          <p:cNvPr id="6" name="TextBox 5">
            <a:extLst>
              <a:ext uri="{FF2B5EF4-FFF2-40B4-BE49-F238E27FC236}">
                <a16:creationId xmlns:a16="http://schemas.microsoft.com/office/drawing/2014/main" id="{43C243C4-419E-C569-2A49-CAB1F6074CE5}"/>
              </a:ext>
            </a:extLst>
          </p:cNvPr>
          <p:cNvSpPr txBox="1"/>
          <p:nvPr/>
        </p:nvSpPr>
        <p:spPr>
          <a:xfrm>
            <a:off x="8984776" y="1727731"/>
            <a:ext cx="2743200" cy="1323439"/>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sz="4000" b="1">
                <a:solidFill>
                  <a:srgbClr val="C00000"/>
                </a:solidFill>
                <a:latin typeface="Garamond"/>
              </a:rPr>
              <a:t>Any Questions?</a:t>
            </a:r>
          </a:p>
        </p:txBody>
      </p:sp>
      <p:sp>
        <p:nvSpPr>
          <p:cNvPr id="10" name="Slide Number Placeholder 7">
            <a:extLst>
              <a:ext uri="{FF2B5EF4-FFF2-40B4-BE49-F238E27FC236}">
                <a16:creationId xmlns:a16="http://schemas.microsoft.com/office/drawing/2014/main" id="{1860B580-1AEC-8967-C8FB-81975D4A7114}"/>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10   |</a:t>
            </a:r>
          </a:p>
        </p:txBody>
      </p:sp>
    </p:spTree>
    <p:extLst>
      <p:ext uri="{BB962C8B-B14F-4D97-AF65-F5344CB8AC3E}">
        <p14:creationId xmlns:p14="http://schemas.microsoft.com/office/powerpoint/2010/main" val="2426109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A9F769-893A-05E1-086B-2A7DD561C27F}"/>
            </a:ext>
          </a:extLst>
        </p:cNvPr>
        <p:cNvGrpSpPr/>
        <p:nvPr/>
      </p:nvGrpSpPr>
      <p:grpSpPr>
        <a:xfrm>
          <a:off x="0" y="0"/>
          <a:ext cx="0" cy="0"/>
          <a:chOff x="0" y="0"/>
          <a:chExt cx="0" cy="0"/>
        </a:xfrm>
      </p:grpSpPr>
      <p:pic>
        <p:nvPicPr>
          <p:cNvPr id="7" name="Picture 6" descr="A qr code on a white background&#10;&#10;AI-generated content may be incorrect.">
            <a:extLst>
              <a:ext uri="{FF2B5EF4-FFF2-40B4-BE49-F238E27FC236}">
                <a16:creationId xmlns:a16="http://schemas.microsoft.com/office/drawing/2014/main" id="{AD4A5C83-8267-4125-A84E-539ACCB8DC55}"/>
              </a:ext>
            </a:extLst>
          </p:cNvPr>
          <p:cNvPicPr>
            <a:picLocks noChangeAspect="1"/>
          </p:cNvPicPr>
          <p:nvPr/>
        </p:nvPicPr>
        <p:blipFill>
          <a:blip r:embed="rId3"/>
          <a:stretch>
            <a:fillRect/>
          </a:stretch>
        </p:blipFill>
        <p:spPr>
          <a:xfrm>
            <a:off x="740669" y="3428443"/>
            <a:ext cx="1905000" cy="1905000"/>
          </a:xfrm>
          <a:prstGeom prst="rect">
            <a:avLst/>
          </a:prstGeom>
        </p:spPr>
      </p:pic>
      <p:sp>
        <p:nvSpPr>
          <p:cNvPr id="2" name="Title 1">
            <a:extLst>
              <a:ext uri="{FF2B5EF4-FFF2-40B4-BE49-F238E27FC236}">
                <a16:creationId xmlns:a16="http://schemas.microsoft.com/office/drawing/2014/main" id="{2AE057FD-5108-FCFD-BE00-D04A847668BE}"/>
              </a:ext>
            </a:extLst>
          </p:cNvPr>
          <p:cNvSpPr>
            <a:spLocks noGrp="1"/>
          </p:cNvSpPr>
          <p:nvPr>
            <p:ph type="title"/>
          </p:nvPr>
        </p:nvSpPr>
        <p:spPr>
          <a:xfrm>
            <a:off x="838200" y="1185"/>
            <a:ext cx="10515600" cy="1325563"/>
          </a:xfrm>
        </p:spPr>
        <p:txBody>
          <a:bodyPr vert="horz" lIns="91440" tIns="45720" rIns="91440" bIns="45720" rtlCol="0" anchor="ctr">
            <a:normAutofit/>
          </a:bodyPr>
          <a:lstStyle/>
          <a:p>
            <a:pPr algn="ctr">
              <a:lnSpc>
                <a:spcPct val="100000"/>
              </a:lnSpc>
              <a:spcBef>
                <a:spcPts val="0"/>
              </a:spcBef>
            </a:pPr>
            <a:r>
              <a:rPr lang="en-US" sz="4000" b="1">
                <a:solidFill>
                  <a:srgbClr val="C00000"/>
                </a:solidFill>
                <a:latin typeface="Garamond"/>
                <a:ea typeface="+mj-lt"/>
                <a:cs typeface="+mj-lt"/>
              </a:rPr>
              <a:t>Next Steps</a:t>
            </a:r>
            <a:endParaRPr lang="en-US" dirty="0"/>
          </a:p>
        </p:txBody>
      </p:sp>
      <p:sp>
        <p:nvSpPr>
          <p:cNvPr id="4" name="TextBox 3">
            <a:extLst>
              <a:ext uri="{FF2B5EF4-FFF2-40B4-BE49-F238E27FC236}">
                <a16:creationId xmlns:a16="http://schemas.microsoft.com/office/drawing/2014/main" id="{F4032BE9-1497-2754-DE6B-33CCACE56725}"/>
              </a:ext>
            </a:extLst>
          </p:cNvPr>
          <p:cNvSpPr txBox="1"/>
          <p:nvPr/>
        </p:nvSpPr>
        <p:spPr>
          <a:xfrm>
            <a:off x="3048721" y="3837765"/>
            <a:ext cx="7417367" cy="10926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500" b="1" dirty="0">
                <a:solidFill>
                  <a:srgbClr val="C00000"/>
                </a:solidFill>
                <a:latin typeface="Garamond"/>
              </a:rPr>
              <a:t>Attend an </a:t>
            </a:r>
            <a:r>
              <a:rPr lang="en-US" sz="2500" b="1">
                <a:solidFill>
                  <a:srgbClr val="C00000"/>
                </a:solidFill>
                <a:latin typeface="Garamond"/>
              </a:rPr>
              <a:t>Upcoming Workshop!</a:t>
            </a:r>
            <a:endParaRPr lang="en-US" sz="2500" b="1" dirty="0">
              <a:solidFill>
                <a:srgbClr val="C00000"/>
              </a:solidFill>
              <a:latin typeface="Garamond"/>
            </a:endParaRPr>
          </a:p>
          <a:p>
            <a:r>
              <a:rPr lang="en-US" sz="2000">
                <a:ea typeface="+mn-lt"/>
                <a:cs typeface="+mn-lt"/>
              </a:rPr>
              <a:t>See our upcoming workshops by using the QR code or by visiting </a:t>
            </a:r>
            <a:r>
              <a:rPr lang="en-US" sz="2000" dirty="0">
                <a:ea typeface="+mn-lt"/>
                <a:cs typeface="+mn-lt"/>
                <a:hlinkClick r:id="rId4"/>
              </a:rPr>
              <a:t>https://international.northeastern.edu/itc/workshops/</a:t>
            </a:r>
            <a:r>
              <a:rPr lang="en-US" sz="2000" dirty="0">
                <a:ea typeface="+mn-lt"/>
                <a:cs typeface="+mn-lt"/>
              </a:rPr>
              <a:t> </a:t>
            </a:r>
          </a:p>
        </p:txBody>
      </p:sp>
      <p:sp>
        <p:nvSpPr>
          <p:cNvPr id="14" name="Rectangle 13">
            <a:extLst>
              <a:ext uri="{FF2B5EF4-FFF2-40B4-BE49-F238E27FC236}">
                <a16:creationId xmlns:a16="http://schemas.microsoft.com/office/drawing/2014/main" id="{0EAA6254-8942-600A-2150-563C5280188E}"/>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16" name="Graphic 15" descr="A white letter on a black background&#10;&#10;AI-generated content may be incorrect.">
            <a:extLst>
              <a:ext uri="{FF2B5EF4-FFF2-40B4-BE49-F238E27FC236}">
                <a16:creationId xmlns:a16="http://schemas.microsoft.com/office/drawing/2014/main" id="{19A5FFC3-475C-C404-6D04-FB7A490821ED}"/>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11526082" y="6357113"/>
            <a:ext cx="455773" cy="352912"/>
          </a:xfrm>
          <a:prstGeom prst="rect">
            <a:avLst/>
          </a:prstGeom>
        </p:spPr>
      </p:pic>
      <p:pic>
        <p:nvPicPr>
          <p:cNvPr id="18" name="Picture 17" descr="A black background with white text&#10;&#10;AI-generated content may be incorrect.">
            <a:extLst>
              <a:ext uri="{FF2B5EF4-FFF2-40B4-BE49-F238E27FC236}">
                <a16:creationId xmlns:a16="http://schemas.microsoft.com/office/drawing/2014/main" id="{C20C7DB4-0049-BAD6-6672-2981E1EAC51C}"/>
              </a:ext>
            </a:extLst>
          </p:cNvPr>
          <p:cNvPicPr>
            <a:picLocks noChangeAspect="1"/>
          </p:cNvPicPr>
          <p:nvPr/>
        </p:nvPicPr>
        <p:blipFill>
          <a:blip r:embed="rId6"/>
          <a:srcRect l="16176" t="28713" r="16544" b="23762"/>
          <a:stretch/>
        </p:blipFill>
        <p:spPr>
          <a:xfrm>
            <a:off x="743672" y="6177831"/>
            <a:ext cx="2630708" cy="692855"/>
          </a:xfrm>
          <a:prstGeom prst="rect">
            <a:avLst/>
          </a:prstGeom>
        </p:spPr>
      </p:pic>
      <p:sp>
        <p:nvSpPr>
          <p:cNvPr id="8" name="TextBox 7">
            <a:extLst>
              <a:ext uri="{FF2B5EF4-FFF2-40B4-BE49-F238E27FC236}">
                <a16:creationId xmlns:a16="http://schemas.microsoft.com/office/drawing/2014/main" id="{DC60434D-FA43-F7BE-7495-8BF14E4386D9}"/>
              </a:ext>
            </a:extLst>
          </p:cNvPr>
          <p:cNvSpPr txBox="1"/>
          <p:nvPr/>
        </p:nvSpPr>
        <p:spPr>
          <a:xfrm>
            <a:off x="1320235" y="1482317"/>
            <a:ext cx="8005746" cy="10926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500" b="1">
                <a:solidFill>
                  <a:srgbClr val="C00000"/>
                </a:solidFill>
                <a:latin typeface="Garamond"/>
              </a:rPr>
              <a:t>Book a 1-on-1 Tutoring Appointment!</a:t>
            </a:r>
            <a:endParaRPr lang="en-US" sz="2500" b="1" dirty="0">
              <a:solidFill>
                <a:srgbClr val="C00000"/>
              </a:solidFill>
              <a:latin typeface="Garamond"/>
            </a:endParaRPr>
          </a:p>
          <a:p>
            <a:r>
              <a:rPr lang="en-US" sz="2000">
                <a:ea typeface="+mn-lt"/>
                <a:cs typeface="+mn-lt"/>
              </a:rPr>
              <a:t>View our tutors' schedules and book by using the QR code or by visiting </a:t>
            </a:r>
            <a:r>
              <a:rPr lang="en-US" sz="2000" dirty="0">
                <a:ea typeface="+mn-lt"/>
                <a:cs typeface="+mn-lt"/>
                <a:hlinkClick r:id="rId7"/>
              </a:rPr>
              <a:t>https://web.penjiapp.com/communities/northeastern/itc/</a:t>
            </a:r>
            <a:r>
              <a:rPr lang="en-US" sz="2000" dirty="0">
                <a:ea typeface="+mn-lt"/>
                <a:cs typeface="+mn-lt"/>
              </a:rPr>
              <a:t> </a:t>
            </a:r>
            <a:endParaRPr lang="en-US" sz="2000" dirty="0"/>
          </a:p>
        </p:txBody>
      </p:sp>
      <p:pic>
        <p:nvPicPr>
          <p:cNvPr id="9" name="Picture 8" descr="A qr code on a white background&#10;&#10;AI-generated content may be incorrect.">
            <a:extLst>
              <a:ext uri="{FF2B5EF4-FFF2-40B4-BE49-F238E27FC236}">
                <a16:creationId xmlns:a16="http://schemas.microsoft.com/office/drawing/2014/main" id="{002FE1A5-01EA-1BCB-6820-B29D8C7F14E9}"/>
              </a:ext>
            </a:extLst>
          </p:cNvPr>
          <p:cNvPicPr>
            <a:picLocks noChangeAspect="1"/>
          </p:cNvPicPr>
          <p:nvPr/>
        </p:nvPicPr>
        <p:blipFill>
          <a:blip r:embed="rId8"/>
          <a:stretch>
            <a:fillRect/>
          </a:stretch>
        </p:blipFill>
        <p:spPr>
          <a:xfrm>
            <a:off x="9329677" y="1077892"/>
            <a:ext cx="1905000" cy="1905000"/>
          </a:xfrm>
          <a:prstGeom prst="rect">
            <a:avLst/>
          </a:prstGeom>
        </p:spPr>
      </p:pic>
      <p:sp>
        <p:nvSpPr>
          <p:cNvPr id="5" name="Slide Number Placeholder 7">
            <a:extLst>
              <a:ext uri="{FF2B5EF4-FFF2-40B4-BE49-F238E27FC236}">
                <a16:creationId xmlns:a16="http://schemas.microsoft.com/office/drawing/2014/main" id="{4440DD6F-AFCC-3DCF-DF96-7D455975DFCB}"/>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11   |</a:t>
            </a:r>
          </a:p>
        </p:txBody>
      </p:sp>
    </p:spTree>
    <p:extLst>
      <p:ext uri="{BB962C8B-B14F-4D97-AF65-F5344CB8AC3E}">
        <p14:creationId xmlns:p14="http://schemas.microsoft.com/office/powerpoint/2010/main" val="3834247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EFC23-51C8-C4AC-3C3D-0F6D5A85F904}"/>
              </a:ext>
            </a:extLst>
          </p:cNvPr>
          <p:cNvSpPr>
            <a:spLocks noGrp="1"/>
          </p:cNvSpPr>
          <p:nvPr>
            <p:ph type="title"/>
          </p:nvPr>
        </p:nvSpPr>
        <p:spPr>
          <a:xfrm>
            <a:off x="1988403" y="2286837"/>
            <a:ext cx="1896609" cy="1600200"/>
          </a:xfrm>
        </p:spPr>
        <p:txBody>
          <a:bodyPr vert="horz" lIns="91440" tIns="45720" rIns="91440" bIns="45720" rtlCol="0" anchor="ctr">
            <a:normAutofit/>
          </a:bodyPr>
          <a:lstStyle/>
          <a:p>
            <a:pPr algn="ctr">
              <a:lnSpc>
                <a:spcPct val="100000"/>
              </a:lnSpc>
              <a:spcBef>
                <a:spcPts val="0"/>
              </a:spcBef>
            </a:pPr>
            <a:r>
              <a:rPr lang="en-US" sz="4000" b="1">
                <a:solidFill>
                  <a:srgbClr val="C00000"/>
                </a:solidFill>
                <a:latin typeface="Garamond"/>
                <a:ea typeface="+mj-lt"/>
                <a:cs typeface="+mj-lt"/>
              </a:rPr>
              <a:t>Agenda</a:t>
            </a:r>
            <a:endParaRPr lang="en-US" sz="4000" b="1">
              <a:solidFill>
                <a:srgbClr val="C00000"/>
              </a:solidFill>
              <a:latin typeface="Garamond"/>
            </a:endParaRPr>
          </a:p>
        </p:txBody>
      </p:sp>
      <p:sp>
        <p:nvSpPr>
          <p:cNvPr id="3" name="Content Placeholder 2">
            <a:extLst>
              <a:ext uri="{FF2B5EF4-FFF2-40B4-BE49-F238E27FC236}">
                <a16:creationId xmlns:a16="http://schemas.microsoft.com/office/drawing/2014/main" id="{C402D386-47F5-718C-2C62-235A829478D2}"/>
              </a:ext>
            </a:extLst>
          </p:cNvPr>
          <p:cNvSpPr>
            <a:spLocks noGrp="1"/>
          </p:cNvSpPr>
          <p:nvPr>
            <p:ph idx="1"/>
          </p:nvPr>
        </p:nvSpPr>
        <p:spPr>
          <a:xfrm>
            <a:off x="5864746" y="1005012"/>
            <a:ext cx="6117370" cy="4159108"/>
          </a:xfrm>
        </p:spPr>
        <p:txBody>
          <a:bodyPr vert="horz" lIns="91440" tIns="45720" rIns="91440" bIns="45720" rtlCol="0" anchor="t">
            <a:noAutofit/>
          </a:bodyPr>
          <a:lstStyle/>
          <a:p>
            <a:pPr>
              <a:lnSpc>
                <a:spcPct val="150000"/>
              </a:lnSpc>
              <a:spcBef>
                <a:spcPts val="0"/>
              </a:spcBef>
            </a:pPr>
            <a:r>
              <a:rPr lang="en-US" sz="2500" dirty="0">
                <a:latin typeface="Aptos"/>
                <a:ea typeface="+mn-lt"/>
                <a:cs typeface="+mn-lt"/>
              </a:rPr>
              <a:t>What is Teamwork &amp; Collaboration?</a:t>
            </a:r>
            <a:endParaRPr lang="en-US" sz="2500">
              <a:latin typeface="Aptos"/>
              <a:ea typeface="Calibri"/>
              <a:cs typeface="Calibri"/>
            </a:endParaRPr>
          </a:p>
          <a:p>
            <a:pPr>
              <a:lnSpc>
                <a:spcPct val="150000"/>
              </a:lnSpc>
              <a:spcBef>
                <a:spcPts val="0"/>
              </a:spcBef>
            </a:pPr>
            <a:r>
              <a:rPr lang="en-US" sz="2500" dirty="0">
                <a:latin typeface="Aptos"/>
                <a:ea typeface="+mn-lt"/>
                <a:cs typeface="+mn-lt"/>
              </a:rPr>
              <a:t>Challenges to Teamwork &amp; Collaboration</a:t>
            </a:r>
            <a:endParaRPr lang="en-US" sz="2500">
              <a:latin typeface="Aptos"/>
              <a:ea typeface="Calibri"/>
              <a:cs typeface="Calibri"/>
            </a:endParaRPr>
          </a:p>
          <a:p>
            <a:pPr>
              <a:lnSpc>
                <a:spcPct val="150000"/>
              </a:lnSpc>
              <a:spcBef>
                <a:spcPts val="0"/>
              </a:spcBef>
            </a:pPr>
            <a:r>
              <a:rPr lang="en-US" sz="2500" dirty="0">
                <a:latin typeface="Aptos"/>
                <a:ea typeface="+mn-lt"/>
                <a:cs typeface="+mn-lt"/>
              </a:rPr>
              <a:t>Emotional Intelligence</a:t>
            </a:r>
            <a:endParaRPr lang="en-US" sz="2500">
              <a:latin typeface="Aptos"/>
              <a:ea typeface="Calibri"/>
              <a:cs typeface="Calibri"/>
            </a:endParaRPr>
          </a:p>
          <a:p>
            <a:pPr>
              <a:lnSpc>
                <a:spcPct val="150000"/>
              </a:lnSpc>
              <a:spcBef>
                <a:spcPts val="0"/>
              </a:spcBef>
            </a:pPr>
            <a:r>
              <a:rPr lang="en-US" sz="2500" dirty="0">
                <a:latin typeface="Aptos"/>
                <a:ea typeface="+mn-lt"/>
                <a:cs typeface="+mn-lt"/>
              </a:rPr>
              <a:t>Effective Meetings Strategies</a:t>
            </a:r>
            <a:endParaRPr lang="en-US" sz="2500" dirty="0">
              <a:latin typeface="Aptos"/>
              <a:ea typeface="Calibri"/>
              <a:cs typeface="Calibri"/>
            </a:endParaRPr>
          </a:p>
          <a:p>
            <a:pPr>
              <a:lnSpc>
                <a:spcPct val="150000"/>
              </a:lnSpc>
              <a:spcBef>
                <a:spcPts val="0"/>
              </a:spcBef>
            </a:pPr>
            <a:r>
              <a:rPr lang="en-US" sz="2500" dirty="0">
                <a:latin typeface="Aptos"/>
                <a:ea typeface="Calibri"/>
                <a:cs typeface="Calibri"/>
              </a:rPr>
              <a:t>Teamwork &amp; Collaboration Resources</a:t>
            </a:r>
          </a:p>
          <a:p>
            <a:pPr>
              <a:lnSpc>
                <a:spcPct val="150000"/>
              </a:lnSpc>
              <a:spcBef>
                <a:spcPts val="0"/>
              </a:spcBef>
            </a:pPr>
            <a:r>
              <a:rPr lang="en-US" sz="2500" dirty="0">
                <a:latin typeface="Aptos"/>
                <a:ea typeface="Calibri"/>
                <a:cs typeface="Calibri"/>
              </a:rPr>
              <a:t>Practicing Self-Compassion</a:t>
            </a:r>
          </a:p>
          <a:p>
            <a:pPr>
              <a:lnSpc>
                <a:spcPct val="150000"/>
              </a:lnSpc>
              <a:spcBef>
                <a:spcPts val="0"/>
              </a:spcBef>
            </a:pPr>
            <a:r>
              <a:rPr lang="en-US" sz="2500" dirty="0">
                <a:latin typeface="Aptos"/>
                <a:ea typeface="+mn-lt"/>
                <a:cs typeface="+mn-lt"/>
              </a:rPr>
              <a:t>Recap &amp; Next Steps</a:t>
            </a:r>
            <a:endParaRPr lang="en-US" sz="2500">
              <a:latin typeface="Aptos"/>
              <a:ea typeface="Calibri"/>
              <a:cs typeface="Calibri"/>
            </a:endParaRPr>
          </a:p>
        </p:txBody>
      </p:sp>
      <p:sp>
        <p:nvSpPr>
          <p:cNvPr id="15" name="Slide Number Placeholder 7">
            <a:extLst>
              <a:ext uri="{FF2B5EF4-FFF2-40B4-BE49-F238E27FC236}">
                <a16:creationId xmlns:a16="http://schemas.microsoft.com/office/drawing/2014/main" id="{2E105063-98BA-A4E0-0D0D-D1120135535F}"/>
              </a:ext>
            </a:extLst>
          </p:cNvPr>
          <p:cNvSpPr>
            <a:spLocks noGrp="1"/>
          </p:cNvSpPr>
          <p:nvPr>
            <p:ph type="sldNum" sz="quarter" idx="12"/>
          </p:nvPr>
        </p:nvSpPr>
        <p:spPr/>
        <p:txBody>
          <a:bodyPr/>
          <a:lstStyle/>
          <a:p>
            <a:pPr algn="l"/>
            <a:r>
              <a:rPr lang="en-US" sz="1500">
                <a:solidFill>
                  <a:schemeClr val="bg1"/>
                </a:solidFill>
                <a:latin typeface="Garamond"/>
                <a:cs typeface="Times New Roman"/>
              </a:rPr>
              <a:t>  4    |</a:t>
            </a:r>
          </a:p>
        </p:txBody>
      </p:sp>
      <p:sp>
        <p:nvSpPr>
          <p:cNvPr id="7" name="Rectangle 6">
            <a:extLst>
              <a:ext uri="{FF2B5EF4-FFF2-40B4-BE49-F238E27FC236}">
                <a16:creationId xmlns:a16="http://schemas.microsoft.com/office/drawing/2014/main" id="{9DF1B223-72FE-C440-781C-8EA3606F6615}"/>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9" name="Graphic 8" descr="A white letter on a black background&#10;&#10;AI-generated content may be incorrect.">
            <a:extLst>
              <a:ext uri="{FF2B5EF4-FFF2-40B4-BE49-F238E27FC236}">
                <a16:creationId xmlns:a16="http://schemas.microsoft.com/office/drawing/2014/main" id="{57C10B94-8773-93F4-7AC1-24208AEEB668}"/>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1526082" y="6357113"/>
            <a:ext cx="455773" cy="352912"/>
          </a:xfrm>
          <a:prstGeom prst="rect">
            <a:avLst/>
          </a:prstGeom>
        </p:spPr>
      </p:pic>
      <p:pic>
        <p:nvPicPr>
          <p:cNvPr id="13" name="Picture 12" descr="A black background with white text&#10;&#10;AI-generated content may be incorrect.">
            <a:extLst>
              <a:ext uri="{FF2B5EF4-FFF2-40B4-BE49-F238E27FC236}">
                <a16:creationId xmlns:a16="http://schemas.microsoft.com/office/drawing/2014/main" id="{9F6F8762-6AA4-9074-0278-DD1E24137C8E}"/>
              </a:ext>
            </a:extLst>
          </p:cNvPr>
          <p:cNvPicPr>
            <a:picLocks noChangeAspect="1"/>
          </p:cNvPicPr>
          <p:nvPr/>
        </p:nvPicPr>
        <p:blipFill>
          <a:blip r:embed="rId3"/>
          <a:srcRect l="16176" t="28713" r="16544" b="23762"/>
          <a:stretch/>
        </p:blipFill>
        <p:spPr>
          <a:xfrm>
            <a:off x="743672" y="6177831"/>
            <a:ext cx="2630708" cy="692855"/>
          </a:xfrm>
          <a:prstGeom prst="rect">
            <a:avLst/>
          </a:prstGeom>
        </p:spPr>
      </p:pic>
      <p:sp>
        <p:nvSpPr>
          <p:cNvPr id="4" name="Slide Number Placeholder 7">
            <a:extLst>
              <a:ext uri="{FF2B5EF4-FFF2-40B4-BE49-F238E27FC236}">
                <a16:creationId xmlns:a16="http://schemas.microsoft.com/office/drawing/2014/main" id="{20B6753D-8977-98C8-7634-26C34C75950A}"/>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2     |</a:t>
            </a:r>
          </a:p>
        </p:txBody>
      </p:sp>
    </p:spTree>
    <p:extLst>
      <p:ext uri="{BB962C8B-B14F-4D97-AF65-F5344CB8AC3E}">
        <p14:creationId xmlns:p14="http://schemas.microsoft.com/office/powerpoint/2010/main" val="2230451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9ECCC2-9BAD-8C61-04FC-B2BDB96D50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8E049B-5C1B-CBBB-06E2-08C2BFFFA58B}"/>
              </a:ext>
            </a:extLst>
          </p:cNvPr>
          <p:cNvSpPr>
            <a:spLocks noGrp="1"/>
          </p:cNvSpPr>
          <p:nvPr>
            <p:ph type="title"/>
          </p:nvPr>
        </p:nvSpPr>
        <p:spPr>
          <a:xfrm>
            <a:off x="838200" y="-4989"/>
            <a:ext cx="10515600" cy="1325563"/>
          </a:xfrm>
        </p:spPr>
        <p:txBody>
          <a:bodyPr>
            <a:normAutofit/>
          </a:bodyPr>
          <a:lstStyle/>
          <a:p>
            <a:pPr algn="ctr">
              <a:lnSpc>
                <a:spcPct val="100000"/>
              </a:lnSpc>
              <a:spcBef>
                <a:spcPts val="0"/>
              </a:spcBef>
            </a:pPr>
            <a:r>
              <a:rPr lang="en-US" sz="4000" b="1">
                <a:solidFill>
                  <a:srgbClr val="C00000"/>
                </a:solidFill>
                <a:latin typeface="Garamond"/>
                <a:ea typeface="+mj-lt"/>
                <a:cs typeface="+mj-lt"/>
              </a:rPr>
              <a:t>Disclaimer</a:t>
            </a:r>
            <a:endParaRPr lang="en-US" sz="4000" b="1">
              <a:solidFill>
                <a:srgbClr val="C00000"/>
              </a:solidFill>
              <a:latin typeface="Garamond"/>
            </a:endParaRPr>
          </a:p>
        </p:txBody>
      </p:sp>
      <p:sp>
        <p:nvSpPr>
          <p:cNvPr id="3" name="Content Placeholder 2">
            <a:extLst>
              <a:ext uri="{FF2B5EF4-FFF2-40B4-BE49-F238E27FC236}">
                <a16:creationId xmlns:a16="http://schemas.microsoft.com/office/drawing/2014/main" id="{2F3C895A-8A51-1469-64B2-2ECB574A8835}"/>
              </a:ext>
            </a:extLst>
          </p:cNvPr>
          <p:cNvSpPr>
            <a:spLocks noGrp="1"/>
          </p:cNvSpPr>
          <p:nvPr>
            <p:ph idx="1"/>
          </p:nvPr>
        </p:nvSpPr>
        <p:spPr>
          <a:xfrm>
            <a:off x="417287" y="1313996"/>
            <a:ext cx="5901590" cy="3763511"/>
          </a:xfrm>
        </p:spPr>
        <p:txBody>
          <a:bodyPr vert="horz" lIns="91440" tIns="45720" rIns="91440" bIns="45720" rtlCol="0" anchor="t">
            <a:normAutofit/>
          </a:bodyPr>
          <a:lstStyle/>
          <a:p>
            <a:pPr algn="ctr">
              <a:buNone/>
            </a:pPr>
            <a:r>
              <a:rPr lang="en-US" sz="2500">
                <a:latin typeface="Aptos"/>
                <a:ea typeface="Calibri"/>
                <a:cs typeface="Calibri"/>
              </a:rPr>
              <a:t>This is an overview.</a:t>
            </a:r>
            <a:endParaRPr lang="en-US">
              <a:latin typeface="Aptos"/>
            </a:endParaRPr>
          </a:p>
          <a:p>
            <a:pPr marL="0" indent="0" algn="ctr">
              <a:buNone/>
            </a:pPr>
            <a:endParaRPr lang="en-US" sz="2500">
              <a:latin typeface="Aptos"/>
              <a:ea typeface="Calibri"/>
              <a:cs typeface="Calibri"/>
            </a:endParaRPr>
          </a:p>
          <a:p>
            <a:pPr marL="0" indent="0" algn="ctr">
              <a:buNone/>
            </a:pPr>
            <a:r>
              <a:rPr lang="en-US" sz="2500">
                <a:latin typeface="Aptos"/>
              </a:rPr>
              <a:t>Each person is different with their own unique background, interests, needs, abilities, and context.</a:t>
            </a:r>
            <a:endParaRPr lang="en-US">
              <a:latin typeface="Aptos"/>
            </a:endParaRPr>
          </a:p>
          <a:p>
            <a:pPr marL="0" indent="0" algn="ctr">
              <a:buNone/>
            </a:pPr>
            <a:endParaRPr lang="en-US" sz="2500">
              <a:latin typeface="Aptos"/>
              <a:ea typeface="Calibri"/>
              <a:cs typeface="Calibri"/>
            </a:endParaRPr>
          </a:p>
          <a:p>
            <a:pPr marL="0" indent="0" algn="ctr">
              <a:buNone/>
            </a:pPr>
            <a:r>
              <a:rPr lang="en-US" sz="2500">
                <a:latin typeface="Aptos"/>
                <a:ea typeface="Calibri"/>
                <a:cs typeface="Calibri"/>
              </a:rPr>
              <a:t>Even the same person can be different today than they were yesterday or will be tomorrow.</a:t>
            </a:r>
          </a:p>
        </p:txBody>
      </p:sp>
      <p:sp>
        <p:nvSpPr>
          <p:cNvPr id="5" name="Rectangle 4">
            <a:extLst>
              <a:ext uri="{FF2B5EF4-FFF2-40B4-BE49-F238E27FC236}">
                <a16:creationId xmlns:a16="http://schemas.microsoft.com/office/drawing/2014/main" id="{F1F20D4A-7B17-BC71-946D-755715E9BB08}"/>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07562050-9116-76B5-D1A2-1645360CC0C1}"/>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1526082" y="6357113"/>
            <a:ext cx="455773" cy="352912"/>
          </a:xfrm>
          <a:prstGeom prst="rect">
            <a:avLst/>
          </a:prstGeom>
        </p:spPr>
      </p:pic>
      <p:pic>
        <p:nvPicPr>
          <p:cNvPr id="11" name="Picture 10" descr="A black background with white text&#10;&#10;AI-generated content may be incorrect.">
            <a:extLst>
              <a:ext uri="{FF2B5EF4-FFF2-40B4-BE49-F238E27FC236}">
                <a16:creationId xmlns:a16="http://schemas.microsoft.com/office/drawing/2014/main" id="{A3BC900E-BD49-0382-E649-02D598367534}"/>
              </a:ext>
            </a:extLst>
          </p:cNvPr>
          <p:cNvPicPr>
            <a:picLocks noChangeAspect="1"/>
          </p:cNvPicPr>
          <p:nvPr/>
        </p:nvPicPr>
        <p:blipFill>
          <a:blip r:embed="rId3"/>
          <a:srcRect l="16176" t="28713" r="16544" b="23762"/>
          <a:stretch/>
        </p:blipFill>
        <p:spPr>
          <a:xfrm>
            <a:off x="743672" y="6177831"/>
            <a:ext cx="2630708" cy="692855"/>
          </a:xfrm>
          <a:prstGeom prst="rect">
            <a:avLst/>
          </a:prstGeom>
        </p:spPr>
      </p:pic>
      <p:pic>
        <p:nvPicPr>
          <p:cNvPr id="4" name="Picture 3">
            <a:extLst>
              <a:ext uri="{FF2B5EF4-FFF2-40B4-BE49-F238E27FC236}">
                <a16:creationId xmlns:a16="http://schemas.microsoft.com/office/drawing/2014/main" id="{C2359E86-3151-AC64-BB99-A83928C81F37}"/>
              </a:ext>
            </a:extLst>
          </p:cNvPr>
          <p:cNvPicPr>
            <a:picLocks noChangeAspect="1"/>
          </p:cNvPicPr>
          <p:nvPr/>
        </p:nvPicPr>
        <p:blipFill>
          <a:blip r:embed="rId4"/>
          <a:stretch>
            <a:fillRect/>
          </a:stretch>
        </p:blipFill>
        <p:spPr>
          <a:xfrm>
            <a:off x="6799943" y="1545311"/>
            <a:ext cx="4911143" cy="3277673"/>
          </a:xfrm>
          <a:prstGeom prst="rect">
            <a:avLst/>
          </a:prstGeom>
        </p:spPr>
      </p:pic>
      <p:sp>
        <p:nvSpPr>
          <p:cNvPr id="6" name="Slide Number Placeholder 7">
            <a:extLst>
              <a:ext uri="{FF2B5EF4-FFF2-40B4-BE49-F238E27FC236}">
                <a16:creationId xmlns:a16="http://schemas.microsoft.com/office/drawing/2014/main" id="{D0165CE4-879F-91BD-0D79-00A7DFA998F1}"/>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3     |</a:t>
            </a:r>
          </a:p>
        </p:txBody>
      </p:sp>
    </p:spTree>
    <p:extLst>
      <p:ext uri="{BB962C8B-B14F-4D97-AF65-F5344CB8AC3E}">
        <p14:creationId xmlns:p14="http://schemas.microsoft.com/office/powerpoint/2010/main" val="4221552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EBC19B-9697-C409-3837-DE96003DFD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91D85B-437F-7CA5-4112-7CA5055048E5}"/>
              </a:ext>
            </a:extLst>
          </p:cNvPr>
          <p:cNvSpPr>
            <a:spLocks noGrp="1"/>
          </p:cNvSpPr>
          <p:nvPr>
            <p:ph type="title"/>
          </p:nvPr>
        </p:nvSpPr>
        <p:spPr>
          <a:xfrm>
            <a:off x="838200" y="-4989"/>
            <a:ext cx="10515600" cy="1325563"/>
          </a:xfrm>
        </p:spPr>
        <p:txBody>
          <a:bodyPr vert="horz" lIns="91440" tIns="45720" rIns="91440" bIns="45720" rtlCol="0" anchor="ctr">
            <a:normAutofit/>
          </a:bodyPr>
          <a:lstStyle/>
          <a:p>
            <a:pPr algn="ctr">
              <a:lnSpc>
                <a:spcPct val="100000"/>
              </a:lnSpc>
              <a:spcBef>
                <a:spcPts val="0"/>
              </a:spcBef>
            </a:pPr>
            <a:r>
              <a:rPr lang="en-US" sz="4000" b="1" dirty="0">
                <a:solidFill>
                  <a:srgbClr val="C00000"/>
                </a:solidFill>
                <a:latin typeface="Garamond"/>
                <a:ea typeface="+mj-lt"/>
                <a:cs typeface="+mj-lt"/>
              </a:rPr>
              <a:t>What is Teamwork &amp; Collaboration?</a:t>
            </a:r>
          </a:p>
        </p:txBody>
      </p:sp>
      <p:sp>
        <p:nvSpPr>
          <p:cNvPr id="3" name="Content Placeholder 2">
            <a:extLst>
              <a:ext uri="{FF2B5EF4-FFF2-40B4-BE49-F238E27FC236}">
                <a16:creationId xmlns:a16="http://schemas.microsoft.com/office/drawing/2014/main" id="{D45642C9-A6EE-DC63-0983-69959F3D6DCD}"/>
              </a:ext>
            </a:extLst>
          </p:cNvPr>
          <p:cNvSpPr>
            <a:spLocks noGrp="1"/>
          </p:cNvSpPr>
          <p:nvPr>
            <p:ph idx="1"/>
          </p:nvPr>
        </p:nvSpPr>
        <p:spPr>
          <a:xfrm>
            <a:off x="838200" y="1313996"/>
            <a:ext cx="10527323" cy="2112231"/>
          </a:xfrm>
        </p:spPr>
        <p:txBody>
          <a:bodyPr vert="horz" lIns="91440" tIns="45720" rIns="91440" bIns="45720" rtlCol="0" anchor="t">
            <a:normAutofit/>
          </a:bodyPr>
          <a:lstStyle/>
          <a:p>
            <a:pPr marL="0" indent="0" algn="ctr">
              <a:lnSpc>
                <a:spcPct val="100000"/>
              </a:lnSpc>
              <a:spcBef>
                <a:spcPts val="0"/>
              </a:spcBef>
              <a:buNone/>
            </a:pPr>
            <a:endParaRPr lang="en-US" sz="2500"/>
          </a:p>
          <a:p>
            <a:pPr marL="0" indent="0" algn="ctr">
              <a:lnSpc>
                <a:spcPct val="100000"/>
              </a:lnSpc>
              <a:spcBef>
                <a:spcPts val="0"/>
              </a:spcBef>
              <a:buNone/>
            </a:pPr>
            <a:r>
              <a:rPr lang="en-US" sz="2500" dirty="0">
                <a:ea typeface="+mn-lt"/>
                <a:cs typeface="+mn-lt"/>
              </a:rPr>
              <a:t>"Alone we can do so little; together we can do so much."</a:t>
            </a:r>
            <a:endParaRPr lang="en-US" dirty="0">
              <a:ea typeface="+mn-lt"/>
              <a:cs typeface="+mn-lt"/>
            </a:endParaRPr>
          </a:p>
          <a:p>
            <a:pPr marL="0" indent="0" algn="ctr">
              <a:lnSpc>
                <a:spcPct val="100000"/>
              </a:lnSpc>
              <a:spcBef>
                <a:spcPts val="0"/>
              </a:spcBef>
              <a:buNone/>
            </a:pPr>
            <a:endParaRPr lang="en-US" sz="2500">
              <a:ea typeface="+mn-lt"/>
              <a:cs typeface="+mn-lt"/>
            </a:endParaRPr>
          </a:p>
          <a:p>
            <a:pPr marL="0" indent="0" algn="ctr">
              <a:lnSpc>
                <a:spcPct val="100000"/>
              </a:lnSpc>
              <a:spcBef>
                <a:spcPts val="0"/>
              </a:spcBef>
              <a:buNone/>
            </a:pPr>
            <a:r>
              <a:rPr lang="en-US" sz="2500" dirty="0">
                <a:ea typeface="+mn-lt"/>
                <a:cs typeface="+mn-lt"/>
              </a:rPr>
              <a:t>            —</a:t>
            </a:r>
            <a:r>
              <a:rPr lang="en-US" sz="2500" dirty="0">
                <a:solidFill>
                  <a:srgbClr val="000000"/>
                </a:solidFill>
                <a:latin typeface="Aptos"/>
                <a:ea typeface="+mn-lt"/>
                <a:cs typeface="+mn-lt"/>
              </a:rPr>
              <a:t> </a:t>
            </a:r>
            <a:r>
              <a:rPr lang="en-US" sz="2500" b="1" dirty="0">
                <a:solidFill>
                  <a:srgbClr val="C00000"/>
                </a:solidFill>
                <a:latin typeface="Garamond"/>
                <a:ea typeface="+mn-lt"/>
                <a:cs typeface="+mn-lt"/>
              </a:rPr>
              <a:t>Helen Keller</a:t>
            </a:r>
            <a:endParaRPr lang="en-US" sz="2500" b="1" i="1" dirty="0">
              <a:solidFill>
                <a:srgbClr val="C00000"/>
              </a:solidFill>
              <a:latin typeface="Garamond"/>
              <a:ea typeface="+mn-lt"/>
              <a:cs typeface="+mn-lt"/>
            </a:endParaRPr>
          </a:p>
        </p:txBody>
      </p:sp>
      <p:sp>
        <p:nvSpPr>
          <p:cNvPr id="11" name="Slide Number Placeholder 7">
            <a:extLst>
              <a:ext uri="{FF2B5EF4-FFF2-40B4-BE49-F238E27FC236}">
                <a16:creationId xmlns:a16="http://schemas.microsoft.com/office/drawing/2014/main" id="{92E11E9F-704D-03EC-0D2F-479EC2C1BE84}"/>
              </a:ext>
            </a:extLst>
          </p:cNvPr>
          <p:cNvSpPr>
            <a:spLocks noGrp="1"/>
          </p:cNvSpPr>
          <p:nvPr>
            <p:ph type="sldNum" sz="quarter" idx="12"/>
          </p:nvPr>
        </p:nvSpPr>
        <p:spPr/>
        <p:txBody>
          <a:bodyPr/>
          <a:lstStyle/>
          <a:p>
            <a:pPr algn="l"/>
            <a:r>
              <a:rPr lang="en-US" sz="1500">
                <a:solidFill>
                  <a:schemeClr val="bg1"/>
                </a:solidFill>
                <a:latin typeface="Garamond"/>
                <a:cs typeface="Times New Roman"/>
              </a:rPr>
              <a:t>  5    |</a:t>
            </a:r>
          </a:p>
        </p:txBody>
      </p:sp>
      <p:sp>
        <p:nvSpPr>
          <p:cNvPr id="5" name="Rectangle 4">
            <a:extLst>
              <a:ext uri="{FF2B5EF4-FFF2-40B4-BE49-F238E27FC236}">
                <a16:creationId xmlns:a16="http://schemas.microsoft.com/office/drawing/2014/main" id="{EED892BF-C7AB-5C3D-9EE3-CB8F9D674D81}"/>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3D25D8C8-9CDB-ED85-D8B5-DC6FBB649FBC}"/>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1526082" y="6357113"/>
            <a:ext cx="455773" cy="352912"/>
          </a:xfrm>
          <a:prstGeom prst="rect">
            <a:avLst/>
          </a:prstGeom>
        </p:spPr>
      </p:pic>
      <p:pic>
        <p:nvPicPr>
          <p:cNvPr id="9" name="Picture 8" descr="A black background with white text&#10;&#10;AI-generated content may be incorrect.">
            <a:extLst>
              <a:ext uri="{FF2B5EF4-FFF2-40B4-BE49-F238E27FC236}">
                <a16:creationId xmlns:a16="http://schemas.microsoft.com/office/drawing/2014/main" id="{4E658D83-D748-0AA8-E95D-5F92AE932AFD}"/>
              </a:ext>
            </a:extLst>
          </p:cNvPr>
          <p:cNvPicPr>
            <a:picLocks noChangeAspect="1"/>
          </p:cNvPicPr>
          <p:nvPr/>
        </p:nvPicPr>
        <p:blipFill>
          <a:blip r:embed="rId3"/>
          <a:srcRect l="16176" t="28713" r="16544" b="23762"/>
          <a:stretch/>
        </p:blipFill>
        <p:spPr>
          <a:xfrm>
            <a:off x="743672" y="6177831"/>
            <a:ext cx="2630708" cy="692855"/>
          </a:xfrm>
          <a:prstGeom prst="rect">
            <a:avLst/>
          </a:prstGeom>
        </p:spPr>
      </p:pic>
      <p:sp>
        <p:nvSpPr>
          <p:cNvPr id="8" name="Content Placeholder 2">
            <a:extLst>
              <a:ext uri="{FF2B5EF4-FFF2-40B4-BE49-F238E27FC236}">
                <a16:creationId xmlns:a16="http://schemas.microsoft.com/office/drawing/2014/main" id="{C5D1464C-0EA5-159C-1947-0B11FF7739D6}"/>
              </a:ext>
            </a:extLst>
          </p:cNvPr>
          <p:cNvSpPr txBox="1">
            <a:spLocks/>
          </p:cNvSpPr>
          <p:nvPr/>
        </p:nvSpPr>
        <p:spPr>
          <a:xfrm>
            <a:off x="5777492" y="3599940"/>
            <a:ext cx="5614678" cy="2573044"/>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buNone/>
            </a:pPr>
            <a:r>
              <a:rPr lang="en-US" sz="2500" b="1" dirty="0">
                <a:solidFill>
                  <a:srgbClr val="C00000"/>
                </a:solidFill>
                <a:latin typeface="Garamond"/>
                <a:ea typeface="+mn-lt"/>
                <a:cs typeface="+mn-lt"/>
              </a:rPr>
              <a:t>Why is teamwork important?</a:t>
            </a:r>
            <a:endParaRPr lang="en-US" sz="2500" b="1" dirty="0">
              <a:solidFill>
                <a:srgbClr val="C00000"/>
              </a:solidFill>
              <a:latin typeface="Garamond"/>
            </a:endParaRPr>
          </a:p>
          <a:p>
            <a:pPr marL="0" indent="0">
              <a:lnSpc>
                <a:spcPct val="100000"/>
              </a:lnSpc>
              <a:spcBef>
                <a:spcPts val="0"/>
              </a:spcBef>
              <a:buNone/>
            </a:pPr>
            <a:endParaRPr lang="en-US" sz="1000" dirty="0">
              <a:solidFill>
                <a:srgbClr val="000000"/>
              </a:solidFill>
              <a:latin typeface="Aptos"/>
              <a:ea typeface="+mn-lt"/>
              <a:cs typeface="+mn-lt"/>
            </a:endParaRPr>
          </a:p>
          <a:p>
            <a:pPr>
              <a:lnSpc>
                <a:spcPct val="100000"/>
              </a:lnSpc>
              <a:spcBef>
                <a:spcPts val="0"/>
              </a:spcBef>
            </a:pPr>
            <a:r>
              <a:rPr lang="en-US" sz="2000" dirty="0">
                <a:solidFill>
                  <a:srgbClr val="000000"/>
                </a:solidFill>
                <a:ea typeface="+mn-lt"/>
                <a:cs typeface="+mn-lt"/>
              </a:rPr>
              <a:t>To learn</a:t>
            </a:r>
            <a:r>
              <a:rPr lang="en-US" sz="2000" dirty="0">
                <a:ea typeface="+mn-lt"/>
                <a:cs typeface="+mn-lt"/>
              </a:rPr>
              <a:t> from other and gain new perspectives</a:t>
            </a:r>
          </a:p>
          <a:p>
            <a:pPr>
              <a:lnSpc>
                <a:spcPct val="100000"/>
              </a:lnSpc>
              <a:spcBef>
                <a:spcPts val="0"/>
              </a:spcBef>
            </a:pPr>
            <a:r>
              <a:rPr lang="en-US" sz="2000" dirty="0">
                <a:ea typeface="+mn-lt"/>
                <a:cs typeface="+mn-lt"/>
              </a:rPr>
              <a:t>To increase productivity and effectiveness</a:t>
            </a:r>
          </a:p>
          <a:p>
            <a:pPr>
              <a:lnSpc>
                <a:spcPct val="100000"/>
              </a:lnSpc>
              <a:spcBef>
                <a:spcPts val="0"/>
              </a:spcBef>
            </a:pPr>
            <a:r>
              <a:rPr lang="en-US" sz="2000" dirty="0">
                <a:ea typeface="+mn-lt"/>
                <a:cs typeface="+mn-lt"/>
              </a:rPr>
              <a:t>To enhance problem-solving and creativity</a:t>
            </a:r>
          </a:p>
          <a:p>
            <a:pPr>
              <a:lnSpc>
                <a:spcPct val="100000"/>
              </a:lnSpc>
              <a:spcBef>
                <a:spcPts val="0"/>
              </a:spcBef>
            </a:pPr>
            <a:r>
              <a:rPr lang="en-US" sz="2000" dirty="0">
                <a:ea typeface="+mn-lt"/>
                <a:cs typeface="+mn-lt"/>
              </a:rPr>
              <a:t>To improve communication</a:t>
            </a:r>
          </a:p>
          <a:p>
            <a:pPr>
              <a:lnSpc>
                <a:spcPct val="100000"/>
              </a:lnSpc>
              <a:spcBef>
                <a:spcPts val="0"/>
              </a:spcBef>
            </a:pPr>
            <a:r>
              <a:rPr lang="en-US" sz="2000" dirty="0">
                <a:ea typeface="+mn-lt"/>
                <a:cs typeface="+mn-lt"/>
              </a:rPr>
              <a:t>To build deeper relationships with others</a:t>
            </a:r>
          </a:p>
          <a:p>
            <a:pPr>
              <a:lnSpc>
                <a:spcPct val="100000"/>
              </a:lnSpc>
              <a:spcBef>
                <a:spcPts val="0"/>
              </a:spcBef>
            </a:pPr>
            <a:r>
              <a:rPr lang="en-US" sz="2000" dirty="0">
                <a:ea typeface="+mn-lt"/>
                <a:cs typeface="+mn-lt"/>
              </a:rPr>
              <a:t>For fun!</a:t>
            </a:r>
            <a:endParaRPr lang="en-US" dirty="0"/>
          </a:p>
        </p:txBody>
      </p:sp>
      <p:sp>
        <p:nvSpPr>
          <p:cNvPr id="15" name="Content Placeholder 2">
            <a:extLst>
              <a:ext uri="{FF2B5EF4-FFF2-40B4-BE49-F238E27FC236}">
                <a16:creationId xmlns:a16="http://schemas.microsoft.com/office/drawing/2014/main" id="{C17892E5-13E9-2E09-729A-B4FD3C5D9FB5}"/>
              </a:ext>
            </a:extLst>
          </p:cNvPr>
          <p:cNvSpPr txBox="1">
            <a:spLocks/>
          </p:cNvSpPr>
          <p:nvPr/>
        </p:nvSpPr>
        <p:spPr>
          <a:xfrm>
            <a:off x="796270" y="3599939"/>
            <a:ext cx="4182927" cy="2573045"/>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buNone/>
            </a:pPr>
            <a:r>
              <a:rPr lang="en-US" sz="2500" b="1" dirty="0">
                <a:solidFill>
                  <a:srgbClr val="C00000"/>
                </a:solidFill>
                <a:latin typeface="Garamond"/>
                <a:ea typeface="+mn-lt"/>
                <a:cs typeface="+mn-lt"/>
              </a:rPr>
              <a:t>Where do we work on teams?</a:t>
            </a:r>
            <a:endParaRPr lang="en-US" sz="2500" b="1" dirty="0">
              <a:solidFill>
                <a:srgbClr val="C00000"/>
              </a:solidFill>
              <a:latin typeface="Garamond"/>
            </a:endParaRPr>
          </a:p>
          <a:p>
            <a:pPr marL="0" indent="0">
              <a:lnSpc>
                <a:spcPct val="100000"/>
              </a:lnSpc>
              <a:spcBef>
                <a:spcPts val="0"/>
              </a:spcBef>
              <a:buNone/>
            </a:pPr>
            <a:endParaRPr lang="en-US" sz="1000" dirty="0">
              <a:solidFill>
                <a:srgbClr val="000000"/>
              </a:solidFill>
              <a:ea typeface="+mn-lt"/>
              <a:cs typeface="+mn-lt"/>
            </a:endParaRPr>
          </a:p>
          <a:p>
            <a:pPr>
              <a:lnSpc>
                <a:spcPct val="100000"/>
              </a:lnSpc>
              <a:spcBef>
                <a:spcPts val="0"/>
              </a:spcBef>
            </a:pPr>
            <a:r>
              <a:rPr lang="en-US" sz="2000" dirty="0"/>
              <a:t>In the Classroom</a:t>
            </a:r>
            <a:endParaRPr lang="en-US" dirty="0"/>
          </a:p>
          <a:p>
            <a:pPr>
              <a:lnSpc>
                <a:spcPct val="100000"/>
              </a:lnSpc>
              <a:spcBef>
                <a:spcPts val="0"/>
              </a:spcBef>
            </a:pPr>
            <a:r>
              <a:rPr lang="en-US" sz="2000" dirty="0"/>
              <a:t>In the Workplace</a:t>
            </a:r>
          </a:p>
          <a:p>
            <a:pPr>
              <a:lnSpc>
                <a:spcPct val="100000"/>
              </a:lnSpc>
              <a:spcBef>
                <a:spcPts val="0"/>
              </a:spcBef>
            </a:pPr>
            <a:r>
              <a:rPr lang="en-US" sz="2000" dirty="0"/>
              <a:t>During Meetings</a:t>
            </a:r>
          </a:p>
          <a:p>
            <a:pPr>
              <a:lnSpc>
                <a:spcPct val="100000"/>
              </a:lnSpc>
              <a:spcBef>
                <a:spcPts val="0"/>
              </a:spcBef>
            </a:pPr>
            <a:r>
              <a:rPr lang="en-US" sz="2000" dirty="0"/>
              <a:t>On Projects</a:t>
            </a:r>
          </a:p>
          <a:p>
            <a:pPr>
              <a:lnSpc>
                <a:spcPct val="100000"/>
              </a:lnSpc>
              <a:spcBef>
                <a:spcPts val="0"/>
              </a:spcBef>
            </a:pPr>
            <a:r>
              <a:rPr lang="en-US" sz="2000" dirty="0"/>
              <a:t>Playing Games or Sports</a:t>
            </a:r>
          </a:p>
          <a:p>
            <a:pPr>
              <a:lnSpc>
                <a:spcPct val="100000"/>
              </a:lnSpc>
              <a:spcBef>
                <a:spcPts val="0"/>
              </a:spcBef>
            </a:pPr>
            <a:r>
              <a:rPr lang="en-US" sz="2000" dirty="0"/>
              <a:t>With Family and Friends</a:t>
            </a:r>
          </a:p>
          <a:p>
            <a:pPr marL="342900" indent="-342900">
              <a:lnSpc>
                <a:spcPct val="100000"/>
              </a:lnSpc>
              <a:spcBef>
                <a:spcPts val="0"/>
              </a:spcBef>
              <a:buFont typeface="Arial"/>
            </a:pPr>
            <a:endParaRPr lang="en-US" sz="2000" dirty="0"/>
          </a:p>
        </p:txBody>
      </p:sp>
      <p:sp>
        <p:nvSpPr>
          <p:cNvPr id="4" name="Slide Number Placeholder 7">
            <a:extLst>
              <a:ext uri="{FF2B5EF4-FFF2-40B4-BE49-F238E27FC236}">
                <a16:creationId xmlns:a16="http://schemas.microsoft.com/office/drawing/2014/main" id="{83D69C09-4A19-E7E9-E720-70386FB229DC}"/>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4     |</a:t>
            </a:r>
          </a:p>
        </p:txBody>
      </p:sp>
    </p:spTree>
    <p:extLst>
      <p:ext uri="{BB962C8B-B14F-4D97-AF65-F5344CB8AC3E}">
        <p14:creationId xmlns:p14="http://schemas.microsoft.com/office/powerpoint/2010/main" val="1304896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
                                            <p:txEl>
                                              <p:pRg st="2" end="2"/>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
                                            <p:txEl>
                                              <p:pRg st="3" end="3"/>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8">
                                            <p:txEl>
                                              <p:pRg st="4" end="4"/>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8">
                                            <p:txEl>
                                              <p:pRg st="5" end="5"/>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8">
                                            <p:txEl>
                                              <p:pRg st="6" end="6"/>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p:bldP spid="1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3035D-EE62-8F6C-BCD7-A689303DB283}"/>
              </a:ext>
            </a:extLst>
          </p:cNvPr>
          <p:cNvSpPr>
            <a:spLocks noGrp="1"/>
          </p:cNvSpPr>
          <p:nvPr>
            <p:ph type="title"/>
          </p:nvPr>
        </p:nvSpPr>
        <p:spPr>
          <a:xfrm>
            <a:off x="838200" y="-4989"/>
            <a:ext cx="10515600" cy="1325563"/>
          </a:xfrm>
        </p:spPr>
        <p:txBody>
          <a:bodyPr vert="horz" lIns="91440" tIns="45720" rIns="91440" bIns="45720" rtlCol="0" anchor="ctr">
            <a:normAutofit/>
          </a:bodyPr>
          <a:lstStyle/>
          <a:p>
            <a:pPr algn="ctr">
              <a:lnSpc>
                <a:spcPct val="100000"/>
              </a:lnSpc>
              <a:spcBef>
                <a:spcPts val="0"/>
              </a:spcBef>
            </a:pPr>
            <a:r>
              <a:rPr lang="en-US" sz="4000" b="1" dirty="0">
                <a:solidFill>
                  <a:srgbClr val="C00000"/>
                </a:solidFill>
                <a:latin typeface="Garamond"/>
                <a:ea typeface="+mj-lt"/>
                <a:cs typeface="+mj-lt"/>
              </a:rPr>
              <a:t>Challenges to Teamwork &amp; Collaboration</a:t>
            </a:r>
            <a:endParaRPr lang="en-US" sz="4000" b="1" dirty="0">
              <a:solidFill>
                <a:srgbClr val="C00000"/>
              </a:solidFill>
              <a:latin typeface="Garamond"/>
            </a:endParaRPr>
          </a:p>
        </p:txBody>
      </p:sp>
      <p:sp>
        <p:nvSpPr>
          <p:cNvPr id="3" name="Content Placeholder 2">
            <a:extLst>
              <a:ext uri="{FF2B5EF4-FFF2-40B4-BE49-F238E27FC236}">
                <a16:creationId xmlns:a16="http://schemas.microsoft.com/office/drawing/2014/main" id="{7320CC1D-5C36-8DE6-F99C-106105665C9E}"/>
              </a:ext>
            </a:extLst>
          </p:cNvPr>
          <p:cNvSpPr>
            <a:spLocks noGrp="1"/>
          </p:cNvSpPr>
          <p:nvPr>
            <p:ph idx="1"/>
          </p:nvPr>
        </p:nvSpPr>
        <p:spPr>
          <a:xfrm>
            <a:off x="965200" y="1313996"/>
            <a:ext cx="4826940" cy="4469406"/>
          </a:xfrm>
        </p:spPr>
        <p:txBody>
          <a:bodyPr vert="horz" lIns="91440" tIns="45720" rIns="91440" bIns="45720" rtlCol="0" anchor="t">
            <a:normAutofit/>
          </a:bodyPr>
          <a:lstStyle/>
          <a:p>
            <a:pPr>
              <a:lnSpc>
                <a:spcPct val="110000"/>
              </a:lnSpc>
              <a:spcBef>
                <a:spcPts val="0"/>
              </a:spcBef>
            </a:pPr>
            <a:r>
              <a:rPr lang="en-US" sz="2500" b="1" dirty="0">
                <a:latin typeface="Aptos"/>
                <a:ea typeface="Calibri"/>
                <a:cs typeface="Calibri"/>
              </a:rPr>
              <a:t>Bias</a:t>
            </a:r>
            <a:endParaRPr lang="en-US" sz="2500" dirty="0">
              <a:latin typeface="Aptos"/>
              <a:ea typeface="Calibri"/>
              <a:cs typeface="Calibri"/>
            </a:endParaRPr>
          </a:p>
          <a:p>
            <a:pPr>
              <a:lnSpc>
                <a:spcPct val="110000"/>
              </a:lnSpc>
              <a:spcBef>
                <a:spcPts val="0"/>
              </a:spcBef>
            </a:pPr>
            <a:r>
              <a:rPr lang="en-US" sz="2500" dirty="0">
                <a:latin typeface="Aptos"/>
                <a:ea typeface="Calibri"/>
                <a:cs typeface="Calibri"/>
              </a:rPr>
              <a:t>Disabilities or Different Abilities</a:t>
            </a:r>
            <a:endParaRPr lang="en-US" sz="2500" dirty="0">
              <a:ea typeface="Calibri"/>
              <a:cs typeface="Calibri"/>
            </a:endParaRPr>
          </a:p>
          <a:p>
            <a:pPr>
              <a:lnSpc>
                <a:spcPct val="110000"/>
              </a:lnSpc>
              <a:spcBef>
                <a:spcPts val="0"/>
              </a:spcBef>
            </a:pPr>
            <a:r>
              <a:rPr lang="en-US" sz="2500" dirty="0">
                <a:latin typeface="Aptos"/>
                <a:ea typeface="Calibri"/>
                <a:cs typeface="Calibri"/>
              </a:rPr>
              <a:t>Differing Cultural and Linguistic Backgrounds or Personalities</a:t>
            </a:r>
          </a:p>
          <a:p>
            <a:pPr>
              <a:lnSpc>
                <a:spcPct val="110000"/>
              </a:lnSpc>
              <a:spcBef>
                <a:spcPts val="0"/>
              </a:spcBef>
            </a:pPr>
            <a:r>
              <a:rPr lang="en-US" sz="2500" dirty="0">
                <a:latin typeface="Aptos"/>
                <a:ea typeface="Calibri"/>
                <a:cs typeface="Calibri"/>
              </a:rPr>
              <a:t>Classroom or Company Culture</a:t>
            </a:r>
          </a:p>
          <a:p>
            <a:pPr>
              <a:lnSpc>
                <a:spcPct val="110000"/>
              </a:lnSpc>
              <a:spcBef>
                <a:spcPts val="0"/>
              </a:spcBef>
            </a:pPr>
            <a:r>
              <a:rPr lang="en-US" sz="2500" dirty="0">
                <a:ea typeface="Calibri"/>
                <a:cs typeface="Calibri"/>
              </a:rPr>
              <a:t>Bureaucracy and/or Hierarchy</a:t>
            </a:r>
          </a:p>
          <a:p>
            <a:pPr>
              <a:lnSpc>
                <a:spcPct val="110000"/>
              </a:lnSpc>
              <a:spcBef>
                <a:spcPts val="0"/>
              </a:spcBef>
            </a:pPr>
            <a:r>
              <a:rPr lang="en-US" sz="2500" dirty="0">
                <a:ea typeface="Calibri"/>
                <a:cs typeface="Calibri"/>
              </a:rPr>
              <a:t>...and many more!</a:t>
            </a:r>
          </a:p>
          <a:p>
            <a:pPr>
              <a:lnSpc>
                <a:spcPct val="110000"/>
              </a:lnSpc>
              <a:spcBef>
                <a:spcPts val="0"/>
              </a:spcBef>
            </a:pPr>
            <a:endParaRPr lang="en-US" sz="2500">
              <a:ea typeface="Calibri"/>
              <a:cs typeface="Calibri"/>
            </a:endParaRPr>
          </a:p>
          <a:p>
            <a:pPr marL="0" indent="0">
              <a:lnSpc>
                <a:spcPct val="110000"/>
              </a:lnSpc>
              <a:spcBef>
                <a:spcPts val="0"/>
              </a:spcBef>
              <a:buNone/>
            </a:pPr>
            <a:r>
              <a:rPr lang="en-US" sz="2500" u="sng" dirty="0">
                <a:latin typeface="Aptos"/>
                <a:ea typeface="Calibri"/>
                <a:cs typeface="Calibri"/>
              </a:rPr>
              <a:t>Reminder: Everyone's different!</a:t>
            </a:r>
          </a:p>
        </p:txBody>
      </p:sp>
      <p:sp>
        <p:nvSpPr>
          <p:cNvPr id="5" name="Rectangle 4">
            <a:extLst>
              <a:ext uri="{FF2B5EF4-FFF2-40B4-BE49-F238E27FC236}">
                <a16:creationId xmlns:a16="http://schemas.microsoft.com/office/drawing/2014/main" id="{EAEDC34A-1BA1-9A47-94DA-E8055C3631C8}"/>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B6321352-366F-1799-AB81-26655D58F13A}"/>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1526082" y="6357113"/>
            <a:ext cx="455773" cy="352912"/>
          </a:xfrm>
          <a:prstGeom prst="rect">
            <a:avLst/>
          </a:prstGeom>
        </p:spPr>
      </p:pic>
      <p:pic>
        <p:nvPicPr>
          <p:cNvPr id="9" name="Picture 8" descr="A black background with white text&#10;&#10;AI-generated content may be incorrect.">
            <a:extLst>
              <a:ext uri="{FF2B5EF4-FFF2-40B4-BE49-F238E27FC236}">
                <a16:creationId xmlns:a16="http://schemas.microsoft.com/office/drawing/2014/main" id="{E73FC750-BD63-BB81-13F2-9F5A9DF97C0A}"/>
              </a:ext>
            </a:extLst>
          </p:cNvPr>
          <p:cNvPicPr>
            <a:picLocks noChangeAspect="1"/>
          </p:cNvPicPr>
          <p:nvPr/>
        </p:nvPicPr>
        <p:blipFill>
          <a:blip r:embed="rId4"/>
          <a:srcRect l="16176" t="28713" r="16544" b="23762"/>
          <a:stretch/>
        </p:blipFill>
        <p:spPr>
          <a:xfrm>
            <a:off x="743672" y="6177831"/>
            <a:ext cx="2630708" cy="692855"/>
          </a:xfrm>
          <a:prstGeom prst="rect">
            <a:avLst/>
          </a:prstGeom>
        </p:spPr>
      </p:pic>
      <p:pic>
        <p:nvPicPr>
          <p:cNvPr id="6" name="Picture 5">
            <a:extLst>
              <a:ext uri="{FF2B5EF4-FFF2-40B4-BE49-F238E27FC236}">
                <a16:creationId xmlns:a16="http://schemas.microsoft.com/office/drawing/2014/main" id="{3B675FC5-DFF8-CB5B-38C9-71E04485D09A}"/>
              </a:ext>
            </a:extLst>
          </p:cNvPr>
          <p:cNvPicPr>
            <a:picLocks noChangeAspect="1"/>
          </p:cNvPicPr>
          <p:nvPr/>
        </p:nvPicPr>
        <p:blipFill>
          <a:blip r:embed="rId5"/>
          <a:stretch>
            <a:fillRect/>
          </a:stretch>
        </p:blipFill>
        <p:spPr>
          <a:xfrm>
            <a:off x="6585995" y="1848181"/>
            <a:ext cx="4643376" cy="2573255"/>
          </a:xfrm>
          <a:prstGeom prst="rect">
            <a:avLst/>
          </a:prstGeom>
        </p:spPr>
      </p:pic>
      <p:sp>
        <p:nvSpPr>
          <p:cNvPr id="4" name="TextBox 68">
            <a:extLst>
              <a:ext uri="{FF2B5EF4-FFF2-40B4-BE49-F238E27FC236}">
                <a16:creationId xmlns:a16="http://schemas.microsoft.com/office/drawing/2014/main" id="{D7E15536-B53F-74C4-A560-B9FF2A3F7DC3}"/>
              </a:ext>
            </a:extLst>
          </p:cNvPr>
          <p:cNvSpPr txBox="1"/>
          <p:nvPr/>
        </p:nvSpPr>
        <p:spPr>
          <a:xfrm>
            <a:off x="6079201" y="4570044"/>
            <a:ext cx="5645865" cy="1212116"/>
          </a:xfrm>
          <a:prstGeom prst="ribbon2">
            <a:avLst/>
          </a:prstGeom>
          <a:solidFill>
            <a:schemeClr val="bg1"/>
          </a:solidFill>
          <a:ln w="57150">
            <a:solidFill>
              <a:srgbClr val="C00000"/>
            </a:solidFill>
          </a:ln>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dirty="0">
                <a:cs typeface="Segoe UI"/>
              </a:rPr>
              <a:t>Good Teamwork's Foundation:</a:t>
            </a:r>
          </a:p>
          <a:p>
            <a:pPr algn="ctr"/>
            <a:r>
              <a:rPr lang="en-US" sz="2000" dirty="0">
                <a:cs typeface="Segoe UI"/>
              </a:rPr>
              <a:t>Emotional Intelligence</a:t>
            </a:r>
          </a:p>
        </p:txBody>
      </p:sp>
      <p:sp>
        <p:nvSpPr>
          <p:cNvPr id="8" name="Slide Number Placeholder 7">
            <a:extLst>
              <a:ext uri="{FF2B5EF4-FFF2-40B4-BE49-F238E27FC236}">
                <a16:creationId xmlns:a16="http://schemas.microsoft.com/office/drawing/2014/main" id="{F47EA7C9-E6BF-737C-1C96-57525F974772}"/>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5     |</a:t>
            </a:r>
          </a:p>
        </p:txBody>
      </p:sp>
    </p:spTree>
    <p:extLst>
      <p:ext uri="{BB962C8B-B14F-4D97-AF65-F5344CB8AC3E}">
        <p14:creationId xmlns:p14="http://schemas.microsoft.com/office/powerpoint/2010/main" val="2282712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1BE32-2F60-0897-1EB0-C6F0E8D2DE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6D1B62-D8A7-EA95-268F-FD288EDCE8E0}"/>
              </a:ext>
            </a:extLst>
          </p:cNvPr>
          <p:cNvSpPr>
            <a:spLocks noGrp="1"/>
          </p:cNvSpPr>
          <p:nvPr>
            <p:ph type="title"/>
          </p:nvPr>
        </p:nvSpPr>
        <p:spPr>
          <a:xfrm>
            <a:off x="838200" y="1185"/>
            <a:ext cx="10515600" cy="1325563"/>
          </a:xfrm>
        </p:spPr>
        <p:txBody>
          <a:bodyPr vert="horz" lIns="91440" tIns="45720" rIns="91440" bIns="45720" rtlCol="0" anchor="ctr">
            <a:normAutofit/>
          </a:bodyPr>
          <a:lstStyle/>
          <a:p>
            <a:pPr algn="ctr">
              <a:lnSpc>
                <a:spcPct val="100000"/>
              </a:lnSpc>
              <a:spcBef>
                <a:spcPts val="0"/>
              </a:spcBef>
            </a:pPr>
            <a:r>
              <a:rPr lang="en-US" sz="4000" b="1" dirty="0">
                <a:solidFill>
                  <a:srgbClr val="C00000"/>
                </a:solidFill>
                <a:latin typeface="Garamond"/>
                <a:ea typeface="+mj-lt"/>
                <a:cs typeface="+mj-lt"/>
              </a:rPr>
              <a:t>Emotional Intelligence</a:t>
            </a:r>
            <a:endParaRPr lang="en-US" sz="4000" b="1" dirty="0">
              <a:solidFill>
                <a:srgbClr val="C00000"/>
              </a:solidFill>
              <a:latin typeface="Garamond"/>
            </a:endParaRPr>
          </a:p>
        </p:txBody>
      </p:sp>
      <p:sp>
        <p:nvSpPr>
          <p:cNvPr id="5" name="Rectangle 4">
            <a:extLst>
              <a:ext uri="{FF2B5EF4-FFF2-40B4-BE49-F238E27FC236}">
                <a16:creationId xmlns:a16="http://schemas.microsoft.com/office/drawing/2014/main" id="{CE24E995-5150-B693-E3F6-E993D61A0229}"/>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A306F9DB-3DE0-4EA1-B2EB-96EE8F258648}"/>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1526082" y="6357113"/>
            <a:ext cx="455773" cy="352912"/>
          </a:xfrm>
          <a:prstGeom prst="rect">
            <a:avLst/>
          </a:prstGeom>
        </p:spPr>
      </p:pic>
      <p:pic>
        <p:nvPicPr>
          <p:cNvPr id="9" name="Picture 8" descr="A black background with white text&#10;&#10;AI-generated content may be incorrect.">
            <a:extLst>
              <a:ext uri="{FF2B5EF4-FFF2-40B4-BE49-F238E27FC236}">
                <a16:creationId xmlns:a16="http://schemas.microsoft.com/office/drawing/2014/main" id="{706895F9-9334-BF87-093C-66644FCAE52A}"/>
              </a:ext>
            </a:extLst>
          </p:cNvPr>
          <p:cNvPicPr>
            <a:picLocks noChangeAspect="1"/>
          </p:cNvPicPr>
          <p:nvPr/>
        </p:nvPicPr>
        <p:blipFill>
          <a:blip r:embed="rId4"/>
          <a:srcRect l="16176" t="28713" r="16544" b="23762"/>
          <a:stretch/>
        </p:blipFill>
        <p:spPr>
          <a:xfrm>
            <a:off x="743672" y="6177831"/>
            <a:ext cx="2630708" cy="692855"/>
          </a:xfrm>
          <a:prstGeom prst="rect">
            <a:avLst/>
          </a:prstGeom>
        </p:spPr>
      </p:pic>
      <p:sp>
        <p:nvSpPr>
          <p:cNvPr id="39" name="Rectangle 38">
            <a:extLst>
              <a:ext uri="{FF2B5EF4-FFF2-40B4-BE49-F238E27FC236}">
                <a16:creationId xmlns:a16="http://schemas.microsoft.com/office/drawing/2014/main" id="{4D372391-D8B2-AD9A-621F-0102EAB1CA47}"/>
              </a:ext>
            </a:extLst>
          </p:cNvPr>
          <p:cNvSpPr/>
          <p:nvPr/>
        </p:nvSpPr>
        <p:spPr>
          <a:xfrm>
            <a:off x="406400" y="1332111"/>
            <a:ext cx="5485896" cy="4590523"/>
          </a:xfrm>
          <a:prstGeom prst="rect">
            <a:avLst/>
          </a:prstGeom>
          <a:solidFill>
            <a:schemeClr val="bg1"/>
          </a:solid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500" b="1" u="sng" dirty="0">
                <a:solidFill>
                  <a:srgbClr val="C00000"/>
                </a:solidFill>
                <a:latin typeface="Garamond"/>
              </a:rPr>
              <a:t>Bias Awareness</a:t>
            </a:r>
          </a:p>
          <a:p>
            <a:pPr algn="ctr"/>
            <a:endParaRPr lang="en-US" sz="2000">
              <a:solidFill>
                <a:schemeClr val="tx1"/>
              </a:solidFill>
              <a:ea typeface="+mn-lt"/>
              <a:cs typeface="+mn-lt"/>
            </a:endParaRPr>
          </a:p>
          <a:p>
            <a:pPr algn="ctr"/>
            <a:r>
              <a:rPr lang="en-US" sz="2000" dirty="0">
                <a:solidFill>
                  <a:schemeClr val="tx1"/>
                </a:solidFill>
                <a:ea typeface="+mn-lt"/>
                <a:cs typeface="+mn-lt"/>
              </a:rPr>
              <a:t>Golden rule of working with others: First, you can manage yourself. Then, you can manage your environment. Only after that should you begin to manage others.</a:t>
            </a:r>
            <a:endParaRPr lang="en-US" dirty="0">
              <a:solidFill>
                <a:schemeClr val="tx1"/>
              </a:solidFill>
              <a:ea typeface="+mn-lt"/>
              <a:cs typeface="+mn-lt"/>
            </a:endParaRPr>
          </a:p>
          <a:p>
            <a:pPr algn="ctr"/>
            <a:r>
              <a:rPr lang="en-US" sz="2000" dirty="0">
                <a:solidFill>
                  <a:schemeClr val="tx1"/>
                </a:solidFill>
                <a:ea typeface="+mn-lt"/>
                <a:cs typeface="+mn-lt"/>
              </a:rPr>
              <a:t>Be aware of your own biases (</a:t>
            </a:r>
            <a:r>
              <a:rPr lang="en-US" sz="2000" dirty="0">
                <a:solidFill>
                  <a:schemeClr val="tx1"/>
                </a:solidFill>
                <a:ea typeface="+mn-lt"/>
                <a:cs typeface="+mn-lt"/>
                <a:hlinkClick r:id="rId5">
                  <a:extLst>
                    <a:ext uri="{A12FA001-AC4F-418D-AE19-62706E023703}">
                      <ahyp:hlinkClr xmlns:ahyp="http://schemas.microsoft.com/office/drawing/2018/hyperlinkcolor" val="tx"/>
                    </a:ext>
                  </a:extLst>
                </a:hlinkClick>
              </a:rPr>
              <a:t>https://</a:t>
            </a:r>
            <a:r>
              <a:rPr lang="en-US" sz="2000" dirty="0">
                <a:solidFill>
                  <a:schemeClr val="tx1"/>
                </a:solidFill>
                <a:hlinkClick r:id="rId5">
                  <a:extLst>
                    <a:ext uri="{A12FA001-AC4F-418D-AE19-62706E023703}">
                      <ahyp:hlinkClr xmlns:ahyp="http://schemas.microsoft.com/office/drawing/2018/hyperlinkcolor" val="tx"/>
                    </a:ext>
                  </a:extLst>
                </a:hlinkClick>
              </a:rPr>
              <a:t>implicit</a:t>
            </a:r>
            <a:r>
              <a:rPr lang="en-US" sz="2000" dirty="0">
                <a:solidFill>
                  <a:schemeClr val="tx1"/>
                </a:solidFill>
                <a:ea typeface="+mn-lt"/>
                <a:cs typeface="+mn-lt"/>
                <a:hlinkClick r:id="rId5">
                  <a:extLst>
                    <a:ext uri="{A12FA001-AC4F-418D-AE19-62706E023703}">
                      <ahyp:hlinkClr xmlns:ahyp="http://schemas.microsoft.com/office/drawing/2018/hyperlinkcolor" val="tx"/>
                    </a:ext>
                  </a:extLst>
                </a:hlinkClick>
              </a:rPr>
              <a:t>.harvard.edu/implicit/takeatest</a:t>
            </a:r>
            <a:r>
              <a:rPr lang="en-US" sz="2000" dirty="0">
                <a:solidFill>
                  <a:schemeClr val="tx1"/>
                </a:solidFill>
                <a:hlinkClick r:id="rId5">
                  <a:extLst>
                    <a:ext uri="{A12FA001-AC4F-418D-AE19-62706E023703}">
                      <ahyp:hlinkClr xmlns:ahyp="http://schemas.microsoft.com/office/drawing/2018/hyperlinkcolor" val="tx"/>
                    </a:ext>
                  </a:extLst>
                </a:hlinkClick>
              </a:rPr>
              <a:t>.html</a:t>
            </a:r>
            <a:r>
              <a:rPr lang="en-US" sz="2000" dirty="0">
                <a:solidFill>
                  <a:schemeClr val="tx1"/>
                </a:solidFill>
              </a:rPr>
              <a:t>; e.g., confirmation bias, halo effect).</a:t>
            </a:r>
          </a:p>
          <a:p>
            <a:pPr algn="ctr"/>
            <a:r>
              <a:rPr lang="en-US" sz="2000" dirty="0">
                <a:solidFill>
                  <a:schemeClr val="tx1"/>
                </a:solidFill>
                <a:ea typeface="+mn-lt"/>
                <a:cs typeface="+mn-lt"/>
              </a:rPr>
              <a:t>To be a leader, think how to serve those on the team (not just your technical skills), clearly explain the why behind your bigger goal, build connections and network, and spend time wisely on what needs to get done.</a:t>
            </a:r>
            <a:endParaRPr lang="en-US" sz="2000" dirty="0">
              <a:solidFill>
                <a:schemeClr val="tx1"/>
              </a:solidFill>
            </a:endParaRPr>
          </a:p>
        </p:txBody>
      </p:sp>
      <p:sp>
        <p:nvSpPr>
          <p:cNvPr id="4" name="Rectangle 3">
            <a:extLst>
              <a:ext uri="{FF2B5EF4-FFF2-40B4-BE49-F238E27FC236}">
                <a16:creationId xmlns:a16="http://schemas.microsoft.com/office/drawing/2014/main" id="{02F4EA6A-AE3A-3258-FAE2-6FE1D28C87A6}"/>
              </a:ext>
            </a:extLst>
          </p:cNvPr>
          <p:cNvSpPr/>
          <p:nvPr/>
        </p:nvSpPr>
        <p:spPr>
          <a:xfrm>
            <a:off x="6299200" y="1334505"/>
            <a:ext cx="5479718" cy="4590523"/>
          </a:xfrm>
          <a:prstGeom prst="rect">
            <a:avLst/>
          </a:prstGeom>
          <a:solidFill>
            <a:schemeClr val="bg1"/>
          </a:solid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500" b="1" u="sng" dirty="0">
                <a:solidFill>
                  <a:srgbClr val="C00000"/>
                </a:solidFill>
                <a:latin typeface="Garamond"/>
              </a:rPr>
              <a:t>Self-Regulation Strategies</a:t>
            </a:r>
            <a:endParaRPr lang="en-US" dirty="0"/>
          </a:p>
          <a:p>
            <a:pPr algn="ctr"/>
            <a:endParaRPr lang="en-US" sz="2000">
              <a:solidFill>
                <a:schemeClr val="tx1"/>
              </a:solidFill>
              <a:latin typeface="Aptos"/>
            </a:endParaRPr>
          </a:p>
          <a:p>
            <a:pPr algn="ctr"/>
            <a:r>
              <a:rPr lang="en-US" sz="2000" dirty="0">
                <a:solidFill>
                  <a:schemeClr val="tx1"/>
                </a:solidFill>
                <a:latin typeface="Aptos"/>
              </a:rPr>
              <a:t>Listen to understand, and check your understanding through honest, open, and direct dialogue.</a:t>
            </a:r>
          </a:p>
          <a:p>
            <a:pPr algn="ctr"/>
            <a:r>
              <a:rPr lang="en-US" sz="2000" dirty="0">
                <a:solidFill>
                  <a:schemeClr val="tx1"/>
                </a:solidFill>
                <a:latin typeface="Aptos"/>
              </a:rPr>
              <a:t>Don't judge people; judge their actions.</a:t>
            </a:r>
            <a:endParaRPr lang="en-US">
              <a:solidFill>
                <a:schemeClr val="tx1"/>
              </a:solidFill>
            </a:endParaRPr>
          </a:p>
          <a:p>
            <a:pPr algn="ctr"/>
            <a:r>
              <a:rPr lang="en-US" sz="2000" dirty="0">
                <a:solidFill>
                  <a:schemeClr val="tx1"/>
                </a:solidFill>
              </a:rPr>
              <a:t>Show appreciation for others' actions, like their kindness, hard work, and creativity.</a:t>
            </a:r>
          </a:p>
          <a:p>
            <a:pPr algn="ctr"/>
            <a:r>
              <a:rPr lang="en-US" sz="2000" dirty="0">
                <a:solidFill>
                  <a:schemeClr val="tx1"/>
                </a:solidFill>
              </a:rPr>
              <a:t>If possible, end on a positive note.</a:t>
            </a:r>
          </a:p>
          <a:p>
            <a:pPr algn="ctr"/>
            <a:r>
              <a:rPr lang="en-US" sz="2000" dirty="0">
                <a:solidFill>
                  <a:schemeClr val="tx1"/>
                </a:solidFill>
              </a:rPr>
              <a:t>If you need time and space, find a way to get it, calm yourself down, and think things over before responding.</a:t>
            </a:r>
          </a:p>
          <a:p>
            <a:pPr algn="ctr"/>
            <a:r>
              <a:rPr lang="en-US" sz="2000" dirty="0">
                <a:solidFill>
                  <a:schemeClr val="tx1"/>
                </a:solidFill>
              </a:rPr>
              <a:t>Admit when you're wrong and don't know or understand something. (It's ok!)</a:t>
            </a:r>
          </a:p>
        </p:txBody>
      </p:sp>
      <p:sp>
        <p:nvSpPr>
          <p:cNvPr id="3" name="Slide Number Placeholder 7">
            <a:extLst>
              <a:ext uri="{FF2B5EF4-FFF2-40B4-BE49-F238E27FC236}">
                <a16:creationId xmlns:a16="http://schemas.microsoft.com/office/drawing/2014/main" id="{FCC9AEB0-A230-7816-70E5-0C7C9397289C}"/>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6     |</a:t>
            </a:r>
          </a:p>
        </p:txBody>
      </p:sp>
    </p:spTree>
    <p:extLst>
      <p:ext uri="{BB962C8B-B14F-4D97-AF65-F5344CB8AC3E}">
        <p14:creationId xmlns:p14="http://schemas.microsoft.com/office/powerpoint/2010/main" val="917985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bg/>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build="p" animBg="1"/>
      <p:bldP spid="4"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58583A-9AFF-89B1-2A52-C98E059E5F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BBF70A-58D9-7928-9811-7CECC1C1D3FF}"/>
              </a:ext>
            </a:extLst>
          </p:cNvPr>
          <p:cNvSpPr>
            <a:spLocks noGrp="1"/>
          </p:cNvSpPr>
          <p:nvPr>
            <p:ph type="title"/>
          </p:nvPr>
        </p:nvSpPr>
        <p:spPr>
          <a:xfrm>
            <a:off x="838200" y="1185"/>
            <a:ext cx="10515600" cy="1325563"/>
          </a:xfrm>
        </p:spPr>
        <p:txBody>
          <a:bodyPr vert="horz" lIns="91440" tIns="45720" rIns="91440" bIns="45720" rtlCol="0" anchor="ctr">
            <a:normAutofit/>
          </a:bodyPr>
          <a:lstStyle/>
          <a:p>
            <a:pPr algn="ctr">
              <a:lnSpc>
                <a:spcPct val="100000"/>
              </a:lnSpc>
              <a:spcBef>
                <a:spcPts val="0"/>
              </a:spcBef>
            </a:pPr>
            <a:r>
              <a:rPr lang="en-US" sz="4000" b="1" dirty="0">
                <a:solidFill>
                  <a:srgbClr val="C00000"/>
                </a:solidFill>
                <a:latin typeface="Garamond"/>
                <a:ea typeface="+mj-lt"/>
                <a:cs typeface="+mj-lt"/>
              </a:rPr>
              <a:t>Effective Meeting Strategies</a:t>
            </a:r>
            <a:endParaRPr lang="en-US" dirty="0"/>
          </a:p>
        </p:txBody>
      </p:sp>
      <p:sp>
        <p:nvSpPr>
          <p:cNvPr id="5" name="Rectangle 4">
            <a:extLst>
              <a:ext uri="{FF2B5EF4-FFF2-40B4-BE49-F238E27FC236}">
                <a16:creationId xmlns:a16="http://schemas.microsoft.com/office/drawing/2014/main" id="{39ADF006-F955-22CA-D9CE-8873104D9D89}"/>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200D9353-00C8-0176-9086-CFA973C4D98E}"/>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1526082" y="6357113"/>
            <a:ext cx="455773" cy="352912"/>
          </a:xfrm>
          <a:prstGeom prst="rect">
            <a:avLst/>
          </a:prstGeom>
        </p:spPr>
      </p:pic>
      <p:pic>
        <p:nvPicPr>
          <p:cNvPr id="9" name="Picture 8" descr="A black background with white text&#10;&#10;AI-generated content may be incorrect.">
            <a:extLst>
              <a:ext uri="{FF2B5EF4-FFF2-40B4-BE49-F238E27FC236}">
                <a16:creationId xmlns:a16="http://schemas.microsoft.com/office/drawing/2014/main" id="{79DEC359-8C55-4B5E-154E-E9FED858DDF6}"/>
              </a:ext>
            </a:extLst>
          </p:cNvPr>
          <p:cNvPicPr>
            <a:picLocks noChangeAspect="1"/>
          </p:cNvPicPr>
          <p:nvPr/>
        </p:nvPicPr>
        <p:blipFill>
          <a:blip r:embed="rId4"/>
          <a:srcRect l="16176" t="28713" r="16544" b="23762"/>
          <a:stretch/>
        </p:blipFill>
        <p:spPr>
          <a:xfrm>
            <a:off x="743672" y="6177831"/>
            <a:ext cx="2630708" cy="692855"/>
          </a:xfrm>
          <a:prstGeom prst="rect">
            <a:avLst/>
          </a:prstGeom>
        </p:spPr>
      </p:pic>
      <p:sp>
        <p:nvSpPr>
          <p:cNvPr id="28" name="Rectangle 27">
            <a:extLst>
              <a:ext uri="{FF2B5EF4-FFF2-40B4-BE49-F238E27FC236}">
                <a16:creationId xmlns:a16="http://schemas.microsoft.com/office/drawing/2014/main" id="{C1C5522D-FAB5-D392-8315-03032DF733EF}"/>
              </a:ext>
            </a:extLst>
          </p:cNvPr>
          <p:cNvSpPr/>
          <p:nvPr/>
        </p:nvSpPr>
        <p:spPr>
          <a:xfrm>
            <a:off x="246797" y="1337337"/>
            <a:ext cx="2747748" cy="1836077"/>
          </a:xfrm>
          <a:prstGeom prst="rect">
            <a:avLst/>
          </a:prstGeom>
          <a:solidFill>
            <a:schemeClr val="bg1"/>
          </a:solid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b="1" u="sng" dirty="0">
                <a:solidFill>
                  <a:srgbClr val="C00000"/>
                </a:solidFill>
                <a:latin typeface="Garamond"/>
              </a:rPr>
              <a:t>Have a Goal</a:t>
            </a:r>
          </a:p>
          <a:p>
            <a:pPr algn="ctr"/>
            <a:endParaRPr lang="en-US" sz="1000" b="1">
              <a:solidFill>
                <a:srgbClr val="C00000"/>
              </a:solidFill>
              <a:latin typeface="Garamond"/>
            </a:endParaRPr>
          </a:p>
          <a:p>
            <a:pPr algn="ctr"/>
            <a:r>
              <a:rPr lang="en-US" sz="2000" dirty="0">
                <a:solidFill>
                  <a:schemeClr val="tx1"/>
                </a:solidFill>
              </a:rPr>
              <a:t>Define what is success for the meeting. Send out agenda before.</a:t>
            </a:r>
            <a:endParaRPr lang="en-US" dirty="0">
              <a:solidFill>
                <a:schemeClr val="tx1"/>
              </a:solidFill>
            </a:endParaRPr>
          </a:p>
        </p:txBody>
      </p:sp>
      <p:sp>
        <p:nvSpPr>
          <p:cNvPr id="39" name="Rectangle 38">
            <a:extLst>
              <a:ext uri="{FF2B5EF4-FFF2-40B4-BE49-F238E27FC236}">
                <a16:creationId xmlns:a16="http://schemas.microsoft.com/office/drawing/2014/main" id="{BF7C4E52-9F3F-90F1-E21D-D53AFCBB5ADD}"/>
              </a:ext>
            </a:extLst>
          </p:cNvPr>
          <p:cNvSpPr/>
          <p:nvPr/>
        </p:nvSpPr>
        <p:spPr>
          <a:xfrm>
            <a:off x="3237931" y="1337336"/>
            <a:ext cx="2747748" cy="1836077"/>
          </a:xfrm>
          <a:prstGeom prst="rect">
            <a:avLst/>
          </a:prstGeom>
          <a:solidFill>
            <a:schemeClr val="bg1"/>
          </a:solid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b="1" u="sng" dirty="0">
                <a:solidFill>
                  <a:srgbClr val="C00000"/>
                </a:solidFill>
                <a:latin typeface="Garamond"/>
              </a:rPr>
              <a:t>Assign Roles/Tasks</a:t>
            </a:r>
            <a:endParaRPr lang="en-US" sz="2000" dirty="0">
              <a:solidFill>
                <a:srgbClr val="000000"/>
              </a:solidFill>
              <a:latin typeface="Garamond"/>
            </a:endParaRPr>
          </a:p>
          <a:p>
            <a:pPr algn="ctr"/>
            <a:endParaRPr lang="en-US" sz="1000" dirty="0">
              <a:solidFill>
                <a:srgbClr val="000000"/>
              </a:solidFill>
              <a:latin typeface="Garamond"/>
            </a:endParaRPr>
          </a:p>
          <a:p>
            <a:pPr algn="ctr"/>
            <a:r>
              <a:rPr lang="en-US" sz="2000" dirty="0">
                <a:solidFill>
                  <a:schemeClr val="tx1"/>
                </a:solidFill>
                <a:latin typeface="Aptos"/>
              </a:rPr>
              <a:t>A note-taker (AI or not) is always necessary. Have revolving roles.</a:t>
            </a:r>
          </a:p>
        </p:txBody>
      </p:sp>
      <p:sp>
        <p:nvSpPr>
          <p:cNvPr id="40" name="Rectangle 39">
            <a:extLst>
              <a:ext uri="{FF2B5EF4-FFF2-40B4-BE49-F238E27FC236}">
                <a16:creationId xmlns:a16="http://schemas.microsoft.com/office/drawing/2014/main" id="{30A90FA9-11AA-4110-65C7-FA5142D42CE3}"/>
              </a:ext>
            </a:extLst>
          </p:cNvPr>
          <p:cNvSpPr/>
          <p:nvPr/>
        </p:nvSpPr>
        <p:spPr>
          <a:xfrm>
            <a:off x="6217692" y="1337336"/>
            <a:ext cx="2747748" cy="1836077"/>
          </a:xfrm>
          <a:prstGeom prst="rect">
            <a:avLst/>
          </a:prstGeom>
          <a:solidFill>
            <a:schemeClr val="bg1"/>
          </a:solid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b="1" u="sng" dirty="0">
                <a:solidFill>
                  <a:srgbClr val="C00000"/>
                </a:solidFill>
                <a:latin typeface="Garamond"/>
              </a:rPr>
              <a:t>Set the Tone</a:t>
            </a:r>
            <a:endParaRPr lang="en-US" sz="2000" dirty="0">
              <a:solidFill>
                <a:srgbClr val="000000"/>
              </a:solidFill>
              <a:latin typeface="Garamond"/>
            </a:endParaRPr>
          </a:p>
          <a:p>
            <a:pPr algn="ctr"/>
            <a:endParaRPr lang="en-US" sz="1000" dirty="0">
              <a:solidFill>
                <a:srgbClr val="000000"/>
              </a:solidFill>
              <a:latin typeface="Garamond"/>
            </a:endParaRPr>
          </a:p>
          <a:p>
            <a:pPr algn="ctr"/>
            <a:r>
              <a:rPr lang="en-US" sz="2000" dirty="0">
                <a:solidFill>
                  <a:schemeClr val="tx1"/>
                </a:solidFill>
                <a:latin typeface="Aptos"/>
              </a:rPr>
              <a:t>Agenda, meeting norms, networking, communication styles.</a:t>
            </a:r>
            <a:endParaRPr lang="en-US" dirty="0">
              <a:solidFill>
                <a:schemeClr val="tx1"/>
              </a:solidFill>
            </a:endParaRPr>
          </a:p>
        </p:txBody>
      </p:sp>
      <p:sp>
        <p:nvSpPr>
          <p:cNvPr id="41" name="Rectangle 40">
            <a:extLst>
              <a:ext uri="{FF2B5EF4-FFF2-40B4-BE49-F238E27FC236}">
                <a16:creationId xmlns:a16="http://schemas.microsoft.com/office/drawing/2014/main" id="{66DA7FAD-697E-E31C-D59F-611230DCC6E2}"/>
              </a:ext>
            </a:extLst>
          </p:cNvPr>
          <p:cNvSpPr/>
          <p:nvPr/>
        </p:nvSpPr>
        <p:spPr>
          <a:xfrm>
            <a:off x="9208826" y="1337335"/>
            <a:ext cx="2747748" cy="1836077"/>
          </a:xfrm>
          <a:prstGeom prst="rect">
            <a:avLst/>
          </a:prstGeom>
          <a:solidFill>
            <a:schemeClr val="bg1"/>
          </a:solid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b="1" u="sng" dirty="0">
                <a:solidFill>
                  <a:srgbClr val="C00000"/>
                </a:solidFill>
                <a:latin typeface="Garamond"/>
              </a:rPr>
              <a:t>Distribute Labor</a:t>
            </a:r>
            <a:endParaRPr lang="en-US" sz="2000">
              <a:solidFill>
                <a:srgbClr val="000000"/>
              </a:solidFill>
              <a:latin typeface="Garamond"/>
            </a:endParaRPr>
          </a:p>
          <a:p>
            <a:pPr algn="ctr"/>
            <a:endParaRPr lang="en-US" sz="1000" dirty="0">
              <a:solidFill>
                <a:srgbClr val="000000"/>
              </a:solidFill>
              <a:latin typeface="Garamond"/>
            </a:endParaRPr>
          </a:p>
          <a:p>
            <a:pPr algn="ctr"/>
            <a:r>
              <a:rPr lang="en-US" sz="2000" dirty="0">
                <a:solidFill>
                  <a:schemeClr val="tx1"/>
                </a:solidFill>
                <a:latin typeface="Aptos"/>
              </a:rPr>
              <a:t>Eisenhower Matrix; ask and decide what is fair. Use a "parking lot."</a:t>
            </a:r>
          </a:p>
        </p:txBody>
      </p:sp>
      <p:sp>
        <p:nvSpPr>
          <p:cNvPr id="42" name="Rectangle 41">
            <a:extLst>
              <a:ext uri="{FF2B5EF4-FFF2-40B4-BE49-F238E27FC236}">
                <a16:creationId xmlns:a16="http://schemas.microsoft.com/office/drawing/2014/main" id="{CE402A1B-AD79-6EAD-2B05-FFD0AE589C91}"/>
              </a:ext>
            </a:extLst>
          </p:cNvPr>
          <p:cNvSpPr/>
          <p:nvPr/>
        </p:nvSpPr>
        <p:spPr>
          <a:xfrm>
            <a:off x="246796" y="3429993"/>
            <a:ext cx="2747748" cy="1836077"/>
          </a:xfrm>
          <a:prstGeom prst="rect">
            <a:avLst/>
          </a:prstGeom>
          <a:solidFill>
            <a:schemeClr val="bg1"/>
          </a:solid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b="1" u="sng" dirty="0">
                <a:solidFill>
                  <a:srgbClr val="C00000"/>
                </a:solidFill>
                <a:latin typeface="Garamond"/>
              </a:rPr>
              <a:t>Decide as a Group</a:t>
            </a:r>
            <a:endParaRPr lang="en-US" sz="2000" dirty="0">
              <a:solidFill>
                <a:srgbClr val="000000"/>
              </a:solidFill>
              <a:latin typeface="Garamond"/>
            </a:endParaRPr>
          </a:p>
          <a:p>
            <a:pPr algn="ctr"/>
            <a:endParaRPr lang="en-US" sz="1000" dirty="0">
              <a:solidFill>
                <a:srgbClr val="000000"/>
              </a:solidFill>
              <a:latin typeface="Garamond"/>
            </a:endParaRPr>
          </a:p>
          <a:p>
            <a:pPr algn="ctr"/>
            <a:r>
              <a:rPr lang="en-US" sz="2000" dirty="0">
                <a:solidFill>
                  <a:schemeClr val="tx1"/>
                </a:solidFill>
              </a:rPr>
              <a:t>Group consensus, group input, group recommendation.</a:t>
            </a:r>
            <a:endParaRPr lang="en-US" sz="2000" dirty="0">
              <a:solidFill>
                <a:schemeClr val="tx1"/>
              </a:solidFill>
              <a:latin typeface="Aptos"/>
            </a:endParaRPr>
          </a:p>
        </p:txBody>
      </p:sp>
      <p:sp>
        <p:nvSpPr>
          <p:cNvPr id="43" name="Rectangle 42">
            <a:extLst>
              <a:ext uri="{FF2B5EF4-FFF2-40B4-BE49-F238E27FC236}">
                <a16:creationId xmlns:a16="http://schemas.microsoft.com/office/drawing/2014/main" id="{0A927ACE-B906-62BA-D057-9B197B7336F0}"/>
              </a:ext>
            </a:extLst>
          </p:cNvPr>
          <p:cNvSpPr/>
          <p:nvPr/>
        </p:nvSpPr>
        <p:spPr>
          <a:xfrm>
            <a:off x="3237930" y="3429992"/>
            <a:ext cx="2747748" cy="1836077"/>
          </a:xfrm>
          <a:prstGeom prst="rect">
            <a:avLst/>
          </a:prstGeom>
          <a:solidFill>
            <a:schemeClr val="bg1"/>
          </a:solid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b="1" u="sng" dirty="0">
                <a:solidFill>
                  <a:srgbClr val="C00000"/>
                </a:solidFill>
                <a:latin typeface="Garamond"/>
              </a:rPr>
              <a:t>Follow Up</a:t>
            </a:r>
            <a:endParaRPr lang="en-US" sz="2000" dirty="0">
              <a:solidFill>
                <a:srgbClr val="000000"/>
              </a:solidFill>
              <a:latin typeface="Garamond"/>
            </a:endParaRPr>
          </a:p>
          <a:p>
            <a:pPr algn="ctr"/>
            <a:endParaRPr lang="en-US" sz="1000" dirty="0">
              <a:solidFill>
                <a:srgbClr val="000000"/>
              </a:solidFill>
              <a:latin typeface="Garamond"/>
            </a:endParaRPr>
          </a:p>
          <a:p>
            <a:pPr algn="ctr"/>
            <a:r>
              <a:rPr lang="en-US" sz="2000" dirty="0">
                <a:solidFill>
                  <a:schemeClr val="tx1"/>
                </a:solidFill>
                <a:latin typeface="Aptos"/>
              </a:rPr>
              <a:t>The note-taker should distribute notes and next steps after.</a:t>
            </a:r>
          </a:p>
        </p:txBody>
      </p:sp>
      <p:sp>
        <p:nvSpPr>
          <p:cNvPr id="44" name="Rectangle 43">
            <a:extLst>
              <a:ext uri="{FF2B5EF4-FFF2-40B4-BE49-F238E27FC236}">
                <a16:creationId xmlns:a16="http://schemas.microsoft.com/office/drawing/2014/main" id="{07952482-E56D-2BAC-B19C-907077421C29}"/>
              </a:ext>
            </a:extLst>
          </p:cNvPr>
          <p:cNvSpPr/>
          <p:nvPr/>
        </p:nvSpPr>
        <p:spPr>
          <a:xfrm>
            <a:off x="6217690" y="3429991"/>
            <a:ext cx="2747748" cy="1836077"/>
          </a:xfrm>
          <a:prstGeom prst="rect">
            <a:avLst/>
          </a:prstGeom>
          <a:solidFill>
            <a:schemeClr val="bg1"/>
          </a:solid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b="1" u="sng" dirty="0">
                <a:solidFill>
                  <a:srgbClr val="C00000"/>
                </a:solidFill>
                <a:latin typeface="Garamond"/>
              </a:rPr>
              <a:t>Handle Challenges</a:t>
            </a:r>
          </a:p>
          <a:p>
            <a:pPr algn="ctr"/>
            <a:endParaRPr lang="en-US" sz="1000" dirty="0">
              <a:solidFill>
                <a:srgbClr val="000000"/>
              </a:solidFill>
              <a:latin typeface="Garamond"/>
            </a:endParaRPr>
          </a:p>
          <a:p>
            <a:pPr algn="ctr"/>
            <a:r>
              <a:rPr lang="en-US" sz="2000" dirty="0">
                <a:solidFill>
                  <a:schemeClr val="tx1"/>
                </a:solidFill>
                <a:latin typeface="Aptos"/>
              </a:rPr>
              <a:t>Talk things out with your team. Escalate up if necessary.</a:t>
            </a:r>
          </a:p>
        </p:txBody>
      </p:sp>
      <p:sp>
        <p:nvSpPr>
          <p:cNvPr id="45" name="Rectangle 44">
            <a:extLst>
              <a:ext uri="{FF2B5EF4-FFF2-40B4-BE49-F238E27FC236}">
                <a16:creationId xmlns:a16="http://schemas.microsoft.com/office/drawing/2014/main" id="{33F3CED9-4EE9-E5C1-405F-206BC9DE3AE5}"/>
              </a:ext>
            </a:extLst>
          </p:cNvPr>
          <p:cNvSpPr/>
          <p:nvPr/>
        </p:nvSpPr>
        <p:spPr>
          <a:xfrm>
            <a:off x="9208824" y="3429990"/>
            <a:ext cx="2747748" cy="1836077"/>
          </a:xfrm>
          <a:prstGeom prst="rect">
            <a:avLst/>
          </a:prstGeom>
          <a:solidFill>
            <a:schemeClr val="bg1"/>
          </a:solid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b="1" u="sng" dirty="0">
                <a:solidFill>
                  <a:srgbClr val="C00000"/>
                </a:solidFill>
                <a:latin typeface="Garamond"/>
              </a:rPr>
              <a:t>Project Dashboards</a:t>
            </a:r>
            <a:endParaRPr lang="en-US" sz="2000" dirty="0">
              <a:solidFill>
                <a:srgbClr val="000000"/>
              </a:solidFill>
              <a:latin typeface="Garamond"/>
            </a:endParaRPr>
          </a:p>
          <a:p>
            <a:pPr algn="ctr"/>
            <a:endParaRPr lang="en-US" sz="1000" dirty="0">
              <a:solidFill>
                <a:srgbClr val="000000"/>
              </a:solidFill>
              <a:latin typeface="Garamond"/>
            </a:endParaRPr>
          </a:p>
          <a:p>
            <a:pPr algn="ctr"/>
            <a:r>
              <a:rPr lang="en-US" sz="2000" dirty="0">
                <a:solidFill>
                  <a:schemeClr val="tx1"/>
                </a:solidFill>
              </a:rPr>
              <a:t>Asana, Trello, Teams, Notion, Spreadsheet, a shared doc.</a:t>
            </a:r>
          </a:p>
        </p:txBody>
      </p:sp>
      <p:sp>
        <p:nvSpPr>
          <p:cNvPr id="3" name="Thought Bubble: Cloud 2">
            <a:extLst>
              <a:ext uri="{FF2B5EF4-FFF2-40B4-BE49-F238E27FC236}">
                <a16:creationId xmlns:a16="http://schemas.microsoft.com/office/drawing/2014/main" id="{404BD45F-F43F-F7EF-C95F-B8F99C0CEECC}"/>
              </a:ext>
            </a:extLst>
          </p:cNvPr>
          <p:cNvSpPr/>
          <p:nvPr/>
        </p:nvSpPr>
        <p:spPr>
          <a:xfrm>
            <a:off x="253382" y="189757"/>
            <a:ext cx="2754592" cy="1283594"/>
          </a:xfrm>
          <a:prstGeom prst="wedgeEllipseCallout">
            <a:avLst/>
          </a:prstGeom>
          <a:solidFill>
            <a:schemeClr val="bg1"/>
          </a:solid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000" dirty="0">
                <a:solidFill>
                  <a:schemeClr val="tx1"/>
                </a:solidFill>
              </a:rPr>
              <a:t>What strategies do you use?</a:t>
            </a:r>
          </a:p>
        </p:txBody>
      </p:sp>
      <p:sp>
        <p:nvSpPr>
          <p:cNvPr id="4" name="Slide Number Placeholder 7">
            <a:extLst>
              <a:ext uri="{FF2B5EF4-FFF2-40B4-BE49-F238E27FC236}">
                <a16:creationId xmlns:a16="http://schemas.microsoft.com/office/drawing/2014/main" id="{0A1745F7-615A-E47E-AEF9-26C98DA7CA26}"/>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7     |</a:t>
            </a:r>
          </a:p>
        </p:txBody>
      </p:sp>
    </p:spTree>
    <p:extLst>
      <p:ext uri="{BB962C8B-B14F-4D97-AF65-F5344CB8AC3E}">
        <p14:creationId xmlns:p14="http://schemas.microsoft.com/office/powerpoint/2010/main" val="516098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9" grpId="0" animBg="1"/>
      <p:bldP spid="40" grpId="0" animBg="1"/>
      <p:bldP spid="41" grpId="0" animBg="1"/>
      <p:bldP spid="42" grpId="0" animBg="1"/>
      <p:bldP spid="43" grpId="0" animBg="1"/>
      <p:bldP spid="44" grpId="0" animBg="1"/>
      <p:bldP spid="45" grpId="0" animBg="1"/>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E36517-AB8A-4042-217B-0D4752E6BF98}"/>
            </a:ext>
          </a:extLst>
        </p:cNvPr>
        <p:cNvGrpSpPr/>
        <p:nvPr/>
      </p:nvGrpSpPr>
      <p:grpSpPr>
        <a:xfrm>
          <a:off x="0" y="0"/>
          <a:ext cx="0" cy="0"/>
          <a:chOff x="0" y="0"/>
          <a:chExt cx="0" cy="0"/>
        </a:xfrm>
      </p:grpSpPr>
      <p:sp>
        <p:nvSpPr>
          <p:cNvPr id="39" name="Rectangle 38">
            <a:extLst>
              <a:ext uri="{FF2B5EF4-FFF2-40B4-BE49-F238E27FC236}">
                <a16:creationId xmlns:a16="http://schemas.microsoft.com/office/drawing/2014/main" id="{E94E41DF-16B7-5CC0-CC98-FB8CDA87660C}"/>
              </a:ext>
            </a:extLst>
          </p:cNvPr>
          <p:cNvSpPr/>
          <p:nvPr/>
        </p:nvSpPr>
        <p:spPr>
          <a:xfrm>
            <a:off x="199675" y="1332111"/>
            <a:ext cx="8791804" cy="4578800"/>
          </a:xfrm>
          <a:prstGeom prst="rect">
            <a:avLst/>
          </a:prstGeom>
          <a:solidFill>
            <a:schemeClr val="bg1"/>
          </a:solid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500" b="1" u="sng" dirty="0">
                <a:solidFill>
                  <a:srgbClr val="C00000"/>
                </a:solidFill>
                <a:latin typeface="Garamond"/>
              </a:rPr>
              <a:t>On-Campus Supports</a:t>
            </a:r>
            <a:endParaRPr lang="en-US" sz="2500" b="1" dirty="0">
              <a:solidFill>
                <a:srgbClr val="C00000"/>
              </a:solidFill>
              <a:latin typeface="Garamond"/>
            </a:endParaRPr>
          </a:p>
          <a:p>
            <a:pPr algn="ctr"/>
            <a:endParaRPr lang="en-US" sz="2000">
              <a:solidFill>
                <a:schemeClr val="tx1"/>
              </a:solidFill>
              <a:latin typeface="Aptos"/>
            </a:endParaRPr>
          </a:p>
          <a:p>
            <a:pPr algn="ctr"/>
            <a:r>
              <a:rPr lang="en-US" sz="2000" dirty="0">
                <a:solidFill>
                  <a:schemeClr val="tx1"/>
                </a:solidFill>
                <a:latin typeface="Aptos"/>
              </a:rPr>
              <a:t>Office of University Equity and Compliance (</a:t>
            </a:r>
            <a:r>
              <a:rPr lang="en-US" sz="2000" dirty="0">
                <a:solidFill>
                  <a:schemeClr val="tx1"/>
                </a:solidFill>
                <a:ea typeface="+mn-lt"/>
                <a:cs typeface="+mn-lt"/>
                <a:hlinkClick r:id="rId3">
                  <a:extLst>
                    <a:ext uri="{A12FA001-AC4F-418D-AE19-62706E023703}">
                      <ahyp:hlinkClr xmlns:ahyp="http://schemas.microsoft.com/office/drawing/2018/hyperlinkcolor" val="tx"/>
                    </a:ext>
                  </a:extLst>
                </a:hlinkClick>
              </a:rPr>
              <a:t>https://ouec.northeastern.edu/</a:t>
            </a:r>
            <a:r>
              <a:rPr lang="en-US" sz="2000" dirty="0">
                <a:solidFill>
                  <a:schemeClr val="tx1"/>
                </a:solidFill>
                <a:ea typeface="+mn-lt"/>
                <a:cs typeface="+mn-lt"/>
              </a:rPr>
              <a:t>)</a:t>
            </a:r>
          </a:p>
          <a:p>
            <a:pPr algn="ctr"/>
            <a:r>
              <a:rPr lang="en-US" sz="2000" dirty="0">
                <a:solidFill>
                  <a:schemeClr val="tx1"/>
                </a:solidFill>
                <a:latin typeface="Aptos"/>
              </a:rPr>
              <a:t>Disability Access Services(</a:t>
            </a:r>
            <a:r>
              <a:rPr lang="en-US" sz="2000" dirty="0">
                <a:solidFill>
                  <a:schemeClr val="tx1"/>
                </a:solidFill>
                <a:ea typeface="+mn-lt"/>
                <a:cs typeface="+mn-lt"/>
                <a:hlinkClick r:id="rId4">
                  <a:extLst>
                    <a:ext uri="{A12FA001-AC4F-418D-AE19-62706E023703}">
                      <ahyp:hlinkClr xmlns:ahyp="http://schemas.microsoft.com/office/drawing/2018/hyperlinkcolor" val="tx"/>
                    </a:ext>
                  </a:extLst>
                </a:hlinkClick>
              </a:rPr>
              <a:t>https://disabilityaccessservices.northeastern.edu/</a:t>
            </a:r>
            <a:r>
              <a:rPr lang="en-US" sz="2000" dirty="0">
                <a:solidFill>
                  <a:schemeClr val="tx1"/>
                </a:solidFill>
                <a:ea typeface="+mn-lt"/>
                <a:cs typeface="+mn-lt"/>
              </a:rPr>
              <a:t>)</a:t>
            </a:r>
            <a:endParaRPr lang="en-US" sz="2000" dirty="0">
              <a:solidFill>
                <a:schemeClr val="tx1"/>
              </a:solidFill>
            </a:endParaRPr>
          </a:p>
          <a:p>
            <a:pPr algn="ctr"/>
            <a:r>
              <a:rPr lang="en-US" sz="2000" dirty="0">
                <a:solidFill>
                  <a:schemeClr val="tx1"/>
                </a:solidFill>
                <a:latin typeface="Aptos"/>
              </a:rPr>
              <a:t>ITC (</a:t>
            </a:r>
            <a:r>
              <a:rPr lang="en-US" sz="2000" dirty="0">
                <a:solidFill>
                  <a:schemeClr val="tx1"/>
                </a:solidFill>
                <a:ea typeface="+mn-lt"/>
                <a:cs typeface="+mn-lt"/>
                <a:hlinkClick r:id="rId5">
                  <a:extLst>
                    <a:ext uri="{A12FA001-AC4F-418D-AE19-62706E023703}">
                      <ahyp:hlinkClr xmlns:ahyp="http://schemas.microsoft.com/office/drawing/2018/hyperlinkcolor" val="tx"/>
                    </a:ext>
                  </a:extLst>
                </a:hlinkClick>
              </a:rPr>
              <a:t>https://international.northeastern.edu/gss/tutoring/</a:t>
            </a:r>
            <a:r>
              <a:rPr lang="en-US" sz="2000" dirty="0">
                <a:solidFill>
                  <a:schemeClr val="tx1"/>
                </a:solidFill>
                <a:ea typeface="+mn-lt"/>
                <a:cs typeface="+mn-lt"/>
              </a:rPr>
              <a:t>)</a:t>
            </a:r>
            <a:endParaRPr lang="en-US" sz="2000" dirty="0">
              <a:solidFill>
                <a:schemeClr val="tx1"/>
              </a:solidFill>
              <a:latin typeface="Aptos"/>
            </a:endParaRPr>
          </a:p>
          <a:p>
            <a:pPr algn="ctr"/>
            <a:r>
              <a:rPr lang="en-US" sz="2000" dirty="0">
                <a:solidFill>
                  <a:schemeClr val="tx1"/>
                </a:solidFill>
                <a:latin typeface="Aptos"/>
              </a:rPr>
              <a:t>Global Learner Support (</a:t>
            </a:r>
            <a:r>
              <a:rPr lang="en-US" sz="2000" dirty="0">
                <a:solidFill>
                  <a:schemeClr val="tx1"/>
                </a:solidFill>
                <a:ea typeface="+mn-lt"/>
                <a:cs typeface="+mn-lt"/>
                <a:hlinkClick r:id="rId6">
                  <a:extLst>
                    <a:ext uri="{A12FA001-AC4F-418D-AE19-62706E023703}">
                      <ahyp:hlinkClr xmlns:ahyp="http://schemas.microsoft.com/office/drawing/2018/hyperlinkcolor" val="tx"/>
                    </a:ext>
                  </a:extLst>
                </a:hlinkClick>
              </a:rPr>
              <a:t>https://gls.northeastern.edu/</a:t>
            </a:r>
            <a:r>
              <a:rPr lang="en-US" sz="2000" dirty="0">
                <a:solidFill>
                  <a:schemeClr val="tx1"/>
                </a:solidFill>
                <a:ea typeface="+mn-lt"/>
                <a:cs typeface="+mn-lt"/>
              </a:rPr>
              <a:t>)</a:t>
            </a:r>
            <a:endParaRPr lang="en-US" sz="2000" dirty="0">
              <a:solidFill>
                <a:schemeClr val="tx1"/>
              </a:solidFill>
              <a:latin typeface="Aptos"/>
            </a:endParaRPr>
          </a:p>
          <a:p>
            <a:pPr algn="ctr"/>
            <a:r>
              <a:rPr lang="en-US" sz="2000" dirty="0">
                <a:solidFill>
                  <a:schemeClr val="tx1"/>
                </a:solidFill>
                <a:latin typeface="Aptos"/>
              </a:rPr>
              <a:t>Writing Center (</a:t>
            </a:r>
            <a:r>
              <a:rPr lang="en-US" sz="2000" dirty="0">
                <a:solidFill>
                  <a:schemeClr val="tx1"/>
                </a:solidFill>
                <a:ea typeface="+mn-lt"/>
                <a:cs typeface="+mn-lt"/>
                <a:hlinkClick r:id="rId7">
                  <a:extLst>
                    <a:ext uri="{A12FA001-AC4F-418D-AE19-62706E023703}">
                      <ahyp:hlinkClr xmlns:ahyp="http://schemas.microsoft.com/office/drawing/2018/hyperlinkcolor" val="tx"/>
                    </a:ext>
                  </a:extLst>
                </a:hlinkClick>
              </a:rPr>
              <a:t>https://cssh.northeastern.edu/writingcenter/</a:t>
            </a:r>
            <a:r>
              <a:rPr lang="en-US" sz="2000" dirty="0">
                <a:solidFill>
                  <a:schemeClr val="tx1"/>
                </a:solidFill>
                <a:ea typeface="+mn-lt"/>
                <a:cs typeface="+mn-lt"/>
              </a:rPr>
              <a:t>)</a:t>
            </a:r>
            <a:endParaRPr lang="en-US" sz="2000" dirty="0">
              <a:solidFill>
                <a:schemeClr val="tx1"/>
              </a:solidFill>
              <a:latin typeface="Aptos"/>
            </a:endParaRPr>
          </a:p>
          <a:p>
            <a:pPr algn="ctr"/>
            <a:r>
              <a:rPr lang="en-US" sz="2000" dirty="0">
                <a:solidFill>
                  <a:schemeClr val="tx1"/>
                </a:solidFill>
                <a:latin typeface="Aptos"/>
              </a:rPr>
              <a:t>OSCCR (</a:t>
            </a:r>
            <a:r>
              <a:rPr lang="en-US" sz="2000" dirty="0">
                <a:solidFill>
                  <a:schemeClr val="tx1"/>
                </a:solidFill>
                <a:latin typeface="Aptos"/>
                <a:hlinkClick r:id="rId8">
                  <a:extLst>
                    <a:ext uri="{A12FA001-AC4F-418D-AE19-62706E023703}">
                      <ahyp:hlinkClr xmlns:ahyp="http://schemas.microsoft.com/office/drawing/2018/hyperlinkcolor" val="tx"/>
                    </a:ext>
                  </a:extLst>
                </a:hlinkClick>
              </a:rPr>
              <a:t>https://osccr.sites.northeastern.edu/</a:t>
            </a:r>
            <a:r>
              <a:rPr lang="en-US" sz="2000" dirty="0">
                <a:solidFill>
                  <a:schemeClr val="tx1"/>
                </a:solidFill>
                <a:latin typeface="Aptos"/>
              </a:rPr>
              <a:t>)</a:t>
            </a:r>
          </a:p>
          <a:p>
            <a:pPr algn="ctr"/>
            <a:r>
              <a:rPr lang="en-US" sz="2000" dirty="0">
                <a:solidFill>
                  <a:schemeClr val="tx1"/>
                </a:solidFill>
                <a:latin typeface="Aptos"/>
              </a:rPr>
              <a:t>Office of Global Services (</a:t>
            </a:r>
            <a:r>
              <a:rPr lang="en-US" sz="2000" dirty="0">
                <a:solidFill>
                  <a:schemeClr val="tx1"/>
                </a:solidFill>
                <a:ea typeface="+mn-lt"/>
                <a:cs typeface="+mn-lt"/>
                <a:hlinkClick r:id="rId9">
                  <a:extLst>
                    <a:ext uri="{A12FA001-AC4F-418D-AE19-62706E023703}">
                      <ahyp:hlinkClr xmlns:ahyp="http://schemas.microsoft.com/office/drawing/2018/hyperlinkcolor" val="tx"/>
                    </a:ext>
                  </a:extLst>
                </a:hlinkClick>
              </a:rPr>
              <a:t>https://international.northeastern.edu/ogs/</a:t>
            </a:r>
            <a:r>
              <a:rPr lang="en-US" sz="2000" dirty="0">
                <a:solidFill>
                  <a:schemeClr val="tx1"/>
                </a:solidFill>
                <a:ea typeface="+mn-lt"/>
                <a:cs typeface="+mn-lt"/>
              </a:rPr>
              <a:t>)</a:t>
            </a:r>
          </a:p>
          <a:p>
            <a:pPr algn="ctr"/>
            <a:r>
              <a:rPr lang="en-US" sz="2000" dirty="0">
                <a:solidFill>
                  <a:schemeClr val="tx1"/>
                </a:solidFill>
                <a:latin typeface="Aptos"/>
              </a:rPr>
              <a:t>We Care Office (</a:t>
            </a:r>
            <a:r>
              <a:rPr lang="en-US" sz="2000" dirty="0">
                <a:solidFill>
                  <a:schemeClr val="tx1"/>
                </a:solidFill>
                <a:ea typeface="+mn-lt"/>
                <a:cs typeface="+mn-lt"/>
                <a:hlinkClick r:id="rId10">
                  <a:extLst>
                    <a:ext uri="{A12FA001-AC4F-418D-AE19-62706E023703}">
                      <ahyp:hlinkClr xmlns:ahyp="http://schemas.microsoft.com/office/drawing/2018/hyperlinkcolor" val="tx"/>
                    </a:ext>
                  </a:extLst>
                </a:hlinkClick>
              </a:rPr>
              <a:t>https://we-care.studentlife.northeastern.edu/</a:t>
            </a:r>
            <a:r>
              <a:rPr lang="en-US" sz="2000" dirty="0">
                <a:solidFill>
                  <a:schemeClr val="tx1"/>
                </a:solidFill>
                <a:ea typeface="+mn-lt"/>
                <a:cs typeface="+mn-lt"/>
              </a:rPr>
              <a:t>)</a:t>
            </a:r>
            <a:endParaRPr lang="en-US" sz="2000" dirty="0">
              <a:solidFill>
                <a:schemeClr val="tx1"/>
              </a:solidFill>
              <a:latin typeface="Aptos"/>
            </a:endParaRPr>
          </a:p>
          <a:p>
            <a:pPr algn="ctr"/>
            <a:r>
              <a:rPr lang="en-US" sz="2000" dirty="0">
                <a:solidFill>
                  <a:schemeClr val="tx1"/>
                </a:solidFill>
                <a:latin typeface="Aptos"/>
              </a:rPr>
              <a:t>Student Handbook (</a:t>
            </a:r>
            <a:r>
              <a:rPr lang="en-US" sz="2000" dirty="0">
                <a:solidFill>
                  <a:schemeClr val="tx1"/>
                </a:solidFill>
                <a:ea typeface="+mn-lt"/>
                <a:cs typeface="+mn-lt"/>
                <a:hlinkClick r:id="rId11">
                  <a:extLst>
                    <a:ext uri="{A12FA001-AC4F-418D-AE19-62706E023703}">
                      <ahyp:hlinkClr xmlns:ahyp="http://schemas.microsoft.com/office/drawing/2018/hyperlinkcolor" val="tx"/>
                    </a:ext>
                  </a:extLst>
                </a:hlinkClick>
              </a:rPr>
              <a:t>https://catalog.northeastern.edu/handbook/</a:t>
            </a:r>
            <a:r>
              <a:rPr lang="en-US" sz="2000" dirty="0">
                <a:solidFill>
                  <a:schemeClr val="tx1"/>
                </a:solidFill>
                <a:ea typeface="+mn-lt"/>
                <a:cs typeface="+mn-lt"/>
              </a:rPr>
              <a:t>)</a:t>
            </a:r>
          </a:p>
          <a:p>
            <a:pPr algn="ctr"/>
            <a:r>
              <a:rPr lang="en-US" sz="2000" dirty="0">
                <a:solidFill>
                  <a:schemeClr val="tx1"/>
                </a:solidFill>
                <a:latin typeface="Aptos"/>
              </a:rPr>
              <a:t>Friends and Classmates</a:t>
            </a:r>
            <a:endParaRPr lang="en-US" dirty="0">
              <a:solidFill>
                <a:schemeClr val="tx1"/>
              </a:solidFill>
              <a:latin typeface="Aptos"/>
            </a:endParaRPr>
          </a:p>
          <a:p>
            <a:pPr algn="ctr"/>
            <a:r>
              <a:rPr lang="en-US" sz="2000" dirty="0">
                <a:solidFill>
                  <a:schemeClr val="tx1"/>
                </a:solidFill>
                <a:latin typeface="Aptos"/>
              </a:rPr>
              <a:t>Instructors and Teaching Staff / Academic</a:t>
            </a:r>
            <a:r>
              <a:rPr lang="en-US" sz="2000" dirty="0">
                <a:solidFill>
                  <a:schemeClr val="tx1"/>
                </a:solidFill>
              </a:rPr>
              <a:t> Advising Staff</a:t>
            </a:r>
            <a:endParaRPr lang="en-US" dirty="0">
              <a:solidFill>
                <a:schemeClr val="tx1"/>
              </a:solidFill>
            </a:endParaRPr>
          </a:p>
        </p:txBody>
      </p:sp>
      <p:sp>
        <p:nvSpPr>
          <p:cNvPr id="2" name="Title 1">
            <a:extLst>
              <a:ext uri="{FF2B5EF4-FFF2-40B4-BE49-F238E27FC236}">
                <a16:creationId xmlns:a16="http://schemas.microsoft.com/office/drawing/2014/main" id="{DBE27D27-6E9F-8FC0-3FDD-EFD34B7490CF}"/>
              </a:ext>
            </a:extLst>
          </p:cNvPr>
          <p:cNvSpPr>
            <a:spLocks noGrp="1"/>
          </p:cNvSpPr>
          <p:nvPr>
            <p:ph type="title"/>
          </p:nvPr>
        </p:nvSpPr>
        <p:spPr>
          <a:xfrm>
            <a:off x="838200" y="1185"/>
            <a:ext cx="10515600" cy="1325563"/>
          </a:xfrm>
        </p:spPr>
        <p:txBody>
          <a:bodyPr vert="horz" lIns="91440" tIns="45720" rIns="91440" bIns="45720" rtlCol="0" anchor="ctr">
            <a:normAutofit/>
          </a:bodyPr>
          <a:lstStyle/>
          <a:p>
            <a:pPr algn="ctr">
              <a:lnSpc>
                <a:spcPct val="100000"/>
              </a:lnSpc>
              <a:spcBef>
                <a:spcPts val="0"/>
              </a:spcBef>
            </a:pPr>
            <a:r>
              <a:rPr lang="en-US" sz="4000" b="1" dirty="0">
                <a:solidFill>
                  <a:srgbClr val="C00000"/>
                </a:solidFill>
                <a:latin typeface="Garamond"/>
                <a:ea typeface="+mj-lt"/>
                <a:cs typeface="+mj-lt"/>
              </a:rPr>
              <a:t>Teamwork &amp; Collaboration Resources</a:t>
            </a:r>
            <a:endParaRPr lang="en-US" dirty="0"/>
          </a:p>
        </p:txBody>
      </p:sp>
      <p:sp>
        <p:nvSpPr>
          <p:cNvPr id="5" name="Rectangle 4">
            <a:extLst>
              <a:ext uri="{FF2B5EF4-FFF2-40B4-BE49-F238E27FC236}">
                <a16:creationId xmlns:a16="http://schemas.microsoft.com/office/drawing/2014/main" id="{8219B732-4435-6F17-FD0F-3A21DCAA0A87}"/>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29A31034-66D6-1AB1-0293-09B82F973EB3}"/>
              </a:ext>
            </a:extLst>
          </p:cNvPr>
          <p:cNvPicPr>
            <a:picLocks noChangeAspect="1"/>
          </p:cNvPicPr>
          <p:nvPr/>
        </p:nvPicPr>
        <p:blipFill>
          <a:blip>
            <a:extLst>
              <a:ext uri="{96DAC541-7B7A-43D3-8B79-37D633B846F1}">
                <asvg:svgBlip xmlns:asvg="http://schemas.microsoft.com/office/drawing/2016/SVG/main" r:embed="rId12"/>
              </a:ext>
            </a:extLst>
          </a:blip>
          <a:stretch>
            <a:fillRect/>
          </a:stretch>
        </p:blipFill>
        <p:spPr>
          <a:xfrm>
            <a:off x="11526082" y="6357113"/>
            <a:ext cx="455773" cy="352912"/>
          </a:xfrm>
          <a:prstGeom prst="rect">
            <a:avLst/>
          </a:prstGeom>
        </p:spPr>
      </p:pic>
      <p:pic>
        <p:nvPicPr>
          <p:cNvPr id="9" name="Picture 8" descr="A black background with white text&#10;&#10;AI-generated content may be incorrect.">
            <a:extLst>
              <a:ext uri="{FF2B5EF4-FFF2-40B4-BE49-F238E27FC236}">
                <a16:creationId xmlns:a16="http://schemas.microsoft.com/office/drawing/2014/main" id="{DDE0003A-8BB4-E5E5-41D8-0720EFB796E4}"/>
              </a:ext>
            </a:extLst>
          </p:cNvPr>
          <p:cNvPicPr>
            <a:picLocks noChangeAspect="1"/>
          </p:cNvPicPr>
          <p:nvPr/>
        </p:nvPicPr>
        <p:blipFill>
          <a:blip r:embed="rId13"/>
          <a:srcRect l="16176" t="28713" r="16544" b="23762"/>
          <a:stretch/>
        </p:blipFill>
        <p:spPr>
          <a:xfrm>
            <a:off x="743672" y="6177831"/>
            <a:ext cx="2630708" cy="692855"/>
          </a:xfrm>
          <a:prstGeom prst="rect">
            <a:avLst/>
          </a:prstGeom>
        </p:spPr>
      </p:pic>
      <p:sp>
        <p:nvSpPr>
          <p:cNvPr id="6" name="Content Placeholder 2">
            <a:extLst>
              <a:ext uri="{FF2B5EF4-FFF2-40B4-BE49-F238E27FC236}">
                <a16:creationId xmlns:a16="http://schemas.microsoft.com/office/drawing/2014/main" id="{77484748-E340-4BEC-8ADF-9F4F6848BE9B}"/>
              </a:ext>
            </a:extLst>
          </p:cNvPr>
          <p:cNvSpPr txBox="1">
            <a:spLocks/>
          </p:cNvSpPr>
          <p:nvPr/>
        </p:nvSpPr>
        <p:spPr>
          <a:xfrm>
            <a:off x="9194460" y="1335847"/>
            <a:ext cx="2786768" cy="4567733"/>
          </a:xfrm>
          <a:prstGeom prst="rect">
            <a:avLst/>
          </a:prstGeom>
          <a:ln w="28575">
            <a:solidFill>
              <a:srgbClr val="C00000"/>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buNone/>
            </a:pPr>
            <a:r>
              <a:rPr lang="en-US" sz="2000" b="1" u="sng" dirty="0">
                <a:solidFill>
                  <a:srgbClr val="C00000"/>
                </a:solidFill>
                <a:latin typeface="Garamond"/>
                <a:ea typeface="Calibri"/>
                <a:cs typeface="Calibri"/>
              </a:rPr>
              <a:t>Activity</a:t>
            </a:r>
          </a:p>
          <a:p>
            <a:pPr marL="0" indent="0" algn="ctr">
              <a:lnSpc>
                <a:spcPct val="100000"/>
              </a:lnSpc>
              <a:spcBef>
                <a:spcPts val="0"/>
              </a:spcBef>
              <a:buNone/>
            </a:pPr>
            <a:endParaRPr lang="en-US" sz="2000">
              <a:latin typeface="Aptos"/>
              <a:ea typeface="Calibri"/>
              <a:cs typeface="Calibri"/>
            </a:endParaRPr>
          </a:p>
          <a:p>
            <a:pPr marL="0" indent="0" algn="ctr">
              <a:lnSpc>
                <a:spcPct val="100000"/>
              </a:lnSpc>
              <a:spcBef>
                <a:spcPts val="0"/>
              </a:spcBef>
              <a:buNone/>
            </a:pPr>
            <a:r>
              <a:rPr lang="en-US" sz="2000" dirty="0">
                <a:latin typeface="Aptos"/>
                <a:ea typeface="Calibri"/>
                <a:cs typeface="Calibri"/>
              </a:rPr>
              <a:t>Let's explore some teamwork and collaboration resources!</a:t>
            </a:r>
            <a:endParaRPr lang="en-US" sz="2000" dirty="0">
              <a:latin typeface="Aptos"/>
            </a:endParaRPr>
          </a:p>
          <a:p>
            <a:pPr marL="0" indent="0" algn="ctr">
              <a:lnSpc>
                <a:spcPct val="100000"/>
              </a:lnSpc>
              <a:spcBef>
                <a:spcPts val="0"/>
              </a:spcBef>
              <a:buNone/>
            </a:pPr>
            <a:endParaRPr lang="en-US" sz="2000">
              <a:latin typeface="Aptos"/>
              <a:ea typeface="Calibri"/>
              <a:cs typeface="Calibri"/>
            </a:endParaRPr>
          </a:p>
          <a:p>
            <a:pPr marL="0" indent="0" algn="ctr">
              <a:lnSpc>
                <a:spcPct val="100000"/>
              </a:lnSpc>
              <a:spcBef>
                <a:spcPts val="0"/>
              </a:spcBef>
              <a:buNone/>
            </a:pPr>
            <a:r>
              <a:rPr lang="en-US" sz="2000" dirty="0">
                <a:latin typeface="Aptos"/>
                <a:ea typeface="Calibri"/>
                <a:cs typeface="Calibri"/>
              </a:rPr>
              <a:t>Browse one (or more) of these supports.</a:t>
            </a:r>
          </a:p>
          <a:p>
            <a:pPr marL="0" indent="0" algn="ctr">
              <a:lnSpc>
                <a:spcPct val="100000"/>
              </a:lnSpc>
              <a:spcBef>
                <a:spcPts val="0"/>
              </a:spcBef>
              <a:buNone/>
            </a:pPr>
            <a:endParaRPr lang="en-US" sz="2000">
              <a:ea typeface="Calibri"/>
              <a:cs typeface="Calibri"/>
            </a:endParaRPr>
          </a:p>
          <a:p>
            <a:pPr marL="0" indent="0" algn="ctr">
              <a:lnSpc>
                <a:spcPct val="100000"/>
              </a:lnSpc>
              <a:spcBef>
                <a:spcPts val="0"/>
              </a:spcBef>
              <a:buNone/>
            </a:pPr>
            <a:r>
              <a:rPr lang="en-US" sz="2000" dirty="0">
                <a:ea typeface="Calibri"/>
                <a:cs typeface="Calibri"/>
              </a:rPr>
              <a:t>Share your own resources in the chat!</a:t>
            </a:r>
          </a:p>
        </p:txBody>
      </p:sp>
      <p:sp>
        <p:nvSpPr>
          <p:cNvPr id="3" name="Slide Number Placeholder 7">
            <a:extLst>
              <a:ext uri="{FF2B5EF4-FFF2-40B4-BE49-F238E27FC236}">
                <a16:creationId xmlns:a16="http://schemas.microsoft.com/office/drawing/2014/main" id="{FA83C14C-B632-4E12-64CE-0964D30A67EF}"/>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8     |</a:t>
            </a:r>
          </a:p>
        </p:txBody>
      </p:sp>
    </p:spTree>
    <p:extLst>
      <p:ext uri="{BB962C8B-B14F-4D97-AF65-F5344CB8AC3E}">
        <p14:creationId xmlns:p14="http://schemas.microsoft.com/office/powerpoint/2010/main" val="1446766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58ED3-2BB6-76BF-1709-1753FC2B91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DC0153-3F79-CDB8-7519-56E69ABBB4AE}"/>
              </a:ext>
            </a:extLst>
          </p:cNvPr>
          <p:cNvSpPr>
            <a:spLocks noGrp="1"/>
          </p:cNvSpPr>
          <p:nvPr>
            <p:ph type="title"/>
          </p:nvPr>
        </p:nvSpPr>
        <p:spPr>
          <a:xfrm>
            <a:off x="849573" y="1185"/>
            <a:ext cx="10515600" cy="1325563"/>
          </a:xfrm>
        </p:spPr>
        <p:txBody>
          <a:bodyPr>
            <a:normAutofit/>
          </a:bodyPr>
          <a:lstStyle/>
          <a:p>
            <a:pPr algn="ctr">
              <a:lnSpc>
                <a:spcPct val="100000"/>
              </a:lnSpc>
              <a:spcBef>
                <a:spcPts val="0"/>
              </a:spcBef>
            </a:pPr>
            <a:r>
              <a:rPr lang="en-US" sz="4000" b="1">
                <a:solidFill>
                  <a:srgbClr val="C00000"/>
                </a:solidFill>
                <a:latin typeface="Garamond"/>
                <a:ea typeface="+mj-lt"/>
                <a:cs typeface="+mj-lt"/>
              </a:rPr>
              <a:t>Practicing Self-Compassion</a:t>
            </a:r>
            <a:endParaRPr lang="en-US" sz="4000" b="1">
              <a:solidFill>
                <a:srgbClr val="C00000"/>
              </a:solidFill>
              <a:latin typeface="Garamond"/>
            </a:endParaRPr>
          </a:p>
        </p:txBody>
      </p:sp>
      <p:sp>
        <p:nvSpPr>
          <p:cNvPr id="3" name="Content Placeholder 2">
            <a:extLst>
              <a:ext uri="{FF2B5EF4-FFF2-40B4-BE49-F238E27FC236}">
                <a16:creationId xmlns:a16="http://schemas.microsoft.com/office/drawing/2014/main" id="{211F1417-E9B2-FE31-B379-021FB2DC021C}"/>
              </a:ext>
            </a:extLst>
          </p:cNvPr>
          <p:cNvSpPr>
            <a:spLocks noGrp="1"/>
          </p:cNvSpPr>
          <p:nvPr>
            <p:ph idx="1"/>
          </p:nvPr>
        </p:nvSpPr>
        <p:spPr>
          <a:xfrm>
            <a:off x="432776" y="1077154"/>
            <a:ext cx="11320529" cy="507220"/>
          </a:xfrm>
        </p:spPr>
        <p:txBody>
          <a:bodyPr vert="horz" lIns="91440" tIns="45720" rIns="91440" bIns="45720" rtlCol="0" anchor="t">
            <a:normAutofit/>
          </a:bodyPr>
          <a:lstStyle/>
          <a:p>
            <a:pPr algn="ctr">
              <a:buNone/>
            </a:pPr>
            <a:r>
              <a:rPr lang="en-US" sz="2500" dirty="0">
                <a:latin typeface="Aptos"/>
                <a:ea typeface="Calibri"/>
                <a:cs typeface="Calibri"/>
              </a:rPr>
              <a:t>Be kind to yourself. Everyone struggles with teamwork and collaboration!</a:t>
            </a:r>
          </a:p>
        </p:txBody>
      </p:sp>
      <p:sp>
        <p:nvSpPr>
          <p:cNvPr id="5" name="Rectangle 4">
            <a:extLst>
              <a:ext uri="{FF2B5EF4-FFF2-40B4-BE49-F238E27FC236}">
                <a16:creationId xmlns:a16="http://schemas.microsoft.com/office/drawing/2014/main" id="{DD57BB51-CF9E-2BA7-AAF4-8A37482C7762}"/>
              </a:ext>
            </a:extLst>
          </p:cNvPr>
          <p:cNvSpPr/>
          <p:nvPr/>
        </p:nvSpPr>
        <p:spPr>
          <a:xfrm>
            <a:off x="1047" y="6177643"/>
            <a:ext cx="12194622" cy="700248"/>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atin typeface="Times New Roman"/>
              <a:ea typeface="Calibri"/>
              <a:cs typeface="Calibri"/>
            </a:endParaRPr>
          </a:p>
        </p:txBody>
      </p:sp>
      <p:pic>
        <p:nvPicPr>
          <p:cNvPr id="7" name="Graphic 6" descr="A white letter on a black background&#10;&#10;AI-generated content may be incorrect.">
            <a:extLst>
              <a:ext uri="{FF2B5EF4-FFF2-40B4-BE49-F238E27FC236}">
                <a16:creationId xmlns:a16="http://schemas.microsoft.com/office/drawing/2014/main" id="{F823142C-4BCD-DDFE-0F05-C447B6ED8CB4}"/>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1526082" y="6357113"/>
            <a:ext cx="455773" cy="352912"/>
          </a:xfrm>
          <a:prstGeom prst="rect">
            <a:avLst/>
          </a:prstGeom>
        </p:spPr>
      </p:pic>
      <p:pic>
        <p:nvPicPr>
          <p:cNvPr id="11" name="Picture 10" descr="A black background with white text&#10;&#10;AI-generated content may be incorrect.">
            <a:extLst>
              <a:ext uri="{FF2B5EF4-FFF2-40B4-BE49-F238E27FC236}">
                <a16:creationId xmlns:a16="http://schemas.microsoft.com/office/drawing/2014/main" id="{4744018C-2C30-E068-0AD9-E7103B6C1D8D}"/>
              </a:ext>
            </a:extLst>
          </p:cNvPr>
          <p:cNvPicPr>
            <a:picLocks noChangeAspect="1"/>
          </p:cNvPicPr>
          <p:nvPr/>
        </p:nvPicPr>
        <p:blipFill>
          <a:blip r:embed="rId4"/>
          <a:srcRect l="16176" t="28713" r="16544" b="23762"/>
          <a:stretch/>
        </p:blipFill>
        <p:spPr>
          <a:xfrm>
            <a:off x="743672" y="6177831"/>
            <a:ext cx="2630708" cy="692855"/>
          </a:xfrm>
          <a:prstGeom prst="rect">
            <a:avLst/>
          </a:prstGeom>
        </p:spPr>
      </p:pic>
      <p:graphicFrame>
        <p:nvGraphicFramePr>
          <p:cNvPr id="25" name="Table 24">
            <a:extLst>
              <a:ext uri="{FF2B5EF4-FFF2-40B4-BE49-F238E27FC236}">
                <a16:creationId xmlns:a16="http://schemas.microsoft.com/office/drawing/2014/main" id="{D31B6A97-665F-161C-1D97-9B3877D46C5D}"/>
              </a:ext>
            </a:extLst>
          </p:cNvPr>
          <p:cNvGraphicFramePr>
            <a:graphicFrameLocks noGrp="1"/>
          </p:cNvGraphicFramePr>
          <p:nvPr>
            <p:extLst>
              <p:ext uri="{D42A27DB-BD31-4B8C-83A1-F6EECF244321}">
                <p14:modId xmlns:p14="http://schemas.microsoft.com/office/powerpoint/2010/main" val="1275872827"/>
              </p:ext>
            </p:extLst>
          </p:nvPr>
        </p:nvGraphicFramePr>
        <p:xfrm>
          <a:off x="398059" y="1717343"/>
          <a:ext cx="11399384" cy="3893257"/>
        </p:xfrm>
        <a:graphic>
          <a:graphicData uri="http://schemas.openxmlformats.org/drawingml/2006/table">
            <a:tbl>
              <a:tblPr bandRow="1">
                <a:tableStyleId>{5C22544A-7EE6-4342-B048-85BDC9FD1C3A}</a:tableStyleId>
              </a:tblPr>
              <a:tblGrid>
                <a:gridCol w="5699692">
                  <a:extLst>
                    <a:ext uri="{9D8B030D-6E8A-4147-A177-3AD203B41FA5}">
                      <a16:colId xmlns:a16="http://schemas.microsoft.com/office/drawing/2014/main" val="2771529130"/>
                    </a:ext>
                  </a:extLst>
                </a:gridCol>
                <a:gridCol w="5699692">
                  <a:extLst>
                    <a:ext uri="{9D8B030D-6E8A-4147-A177-3AD203B41FA5}">
                      <a16:colId xmlns:a16="http://schemas.microsoft.com/office/drawing/2014/main" val="3496994204"/>
                    </a:ext>
                  </a:extLst>
                </a:gridCol>
              </a:tblGrid>
              <a:tr h="537001">
                <a:tc>
                  <a:txBody>
                    <a:bodyPr/>
                    <a:lstStyle/>
                    <a:p>
                      <a:pPr lvl="0" algn="ctr">
                        <a:lnSpc>
                          <a:spcPct val="100000"/>
                        </a:lnSpc>
                        <a:spcBef>
                          <a:spcPts val="0"/>
                        </a:spcBef>
                        <a:spcAft>
                          <a:spcPts val="0"/>
                        </a:spcAft>
                        <a:buNone/>
                      </a:pPr>
                      <a:r>
                        <a:rPr lang="en-US" sz="2000" b="1" i="0" u="sng" strike="noStrike" noProof="0" dirty="0">
                          <a:solidFill>
                            <a:srgbClr val="C00000"/>
                          </a:solidFill>
                          <a:latin typeface="Garamond"/>
                        </a:rPr>
                        <a:t>Anxious Thinking</a:t>
                      </a:r>
                      <a:endParaRPr lang="en-US" sz="2000" b="1" u="sng" dirty="0">
                        <a:solidFill>
                          <a:srgbClr val="C00000"/>
                        </a:solidFill>
                        <a:latin typeface="Garamond"/>
                      </a:endParaRPr>
                    </a:p>
                  </a:txBody>
                  <a:tcPr anchor="ctr">
                    <a:lnL w="28575">
                      <a:solidFill>
                        <a:srgbClr val="C00000"/>
                      </a:solidFill>
                    </a:lnL>
                    <a:lnR w="28575">
                      <a:solidFill>
                        <a:srgbClr val="C00000"/>
                      </a:solidFill>
                    </a:lnR>
                    <a:lnT w="28575">
                      <a:solidFill>
                        <a:srgbClr val="C00000"/>
                      </a:solidFill>
                    </a:lnT>
                    <a:lnB w="28575">
                      <a:solidFill>
                        <a:srgbClr val="C00000"/>
                      </a:solidFill>
                    </a:lnB>
                    <a:solidFill>
                      <a:schemeClr val="bg1"/>
                    </a:solidFill>
                  </a:tcPr>
                </a:tc>
                <a:tc>
                  <a:txBody>
                    <a:bodyPr/>
                    <a:lstStyle/>
                    <a:p>
                      <a:pPr lvl="0" algn="ctr">
                        <a:lnSpc>
                          <a:spcPct val="100000"/>
                        </a:lnSpc>
                        <a:spcBef>
                          <a:spcPts val="0"/>
                        </a:spcBef>
                        <a:spcAft>
                          <a:spcPts val="0"/>
                        </a:spcAft>
                        <a:buNone/>
                      </a:pPr>
                      <a:r>
                        <a:rPr lang="en-US" sz="2000" b="1" i="0" u="sng" strike="noStrike" noProof="0" dirty="0">
                          <a:solidFill>
                            <a:srgbClr val="C00000"/>
                          </a:solidFill>
                          <a:latin typeface="Garamond"/>
                        </a:rPr>
                        <a:t>Growth Mindset Reframing</a:t>
                      </a:r>
                    </a:p>
                  </a:txBody>
                  <a:tcPr anchor="ctr">
                    <a:lnL w="28575">
                      <a:solidFill>
                        <a:srgbClr val="C00000"/>
                      </a:solidFill>
                    </a:lnL>
                    <a:lnR w="28575">
                      <a:solidFill>
                        <a:srgbClr val="C00000"/>
                      </a:solidFill>
                    </a:lnR>
                    <a:lnT w="28575">
                      <a:solidFill>
                        <a:srgbClr val="C00000"/>
                      </a:solidFill>
                    </a:lnT>
                    <a:lnB w="28575">
                      <a:solidFill>
                        <a:srgbClr val="C00000"/>
                      </a:solidFill>
                    </a:lnB>
                    <a:solidFill>
                      <a:schemeClr val="bg1"/>
                    </a:solidFill>
                  </a:tcPr>
                </a:tc>
                <a:extLst>
                  <a:ext uri="{0D108BD9-81ED-4DB2-BD59-A6C34878D82A}">
                    <a16:rowId xmlns:a16="http://schemas.microsoft.com/office/drawing/2014/main" val="2779372603"/>
                  </a:ext>
                </a:extLst>
              </a:tr>
              <a:tr h="839064">
                <a:tc>
                  <a:txBody>
                    <a:bodyPr/>
                    <a:lstStyle/>
                    <a:p>
                      <a:pPr lvl="0" algn="ctr">
                        <a:lnSpc>
                          <a:spcPct val="100000"/>
                        </a:lnSpc>
                        <a:spcBef>
                          <a:spcPts val="0"/>
                        </a:spcBef>
                        <a:spcAft>
                          <a:spcPts val="0"/>
                        </a:spcAft>
                        <a:buNone/>
                      </a:pPr>
                      <a:r>
                        <a:rPr lang="en-US" sz="2000" b="0" i="0" u="none" strike="noStrike" noProof="0" dirty="0">
                          <a:solidFill>
                            <a:srgbClr val="000000"/>
                          </a:solidFill>
                          <a:latin typeface="Aptos"/>
                        </a:rPr>
                        <a:t>"I'm nervous about group work because I don't know how to contribute the 'right' way."</a:t>
                      </a:r>
                      <a:r>
                        <a:rPr lang="en-US" sz="2000" b="0" i="0" u="none" strike="noStrike" noProof="0" dirty="0">
                          <a:solidFill>
                            <a:srgbClr val="000000"/>
                          </a:solidFill>
                        </a:rPr>
                        <a:t>  </a:t>
                      </a:r>
                    </a:p>
                  </a:txBody>
                  <a:tcPr anchor="ctr">
                    <a:lnL w="28575">
                      <a:solidFill>
                        <a:srgbClr val="C00000"/>
                      </a:solidFill>
                    </a:lnL>
                    <a:lnR w="28575">
                      <a:solidFill>
                        <a:srgbClr val="C00000"/>
                      </a:solidFill>
                    </a:lnR>
                    <a:lnT w="28575">
                      <a:solidFill>
                        <a:srgbClr val="C00000"/>
                      </a:solidFill>
                    </a:lnT>
                    <a:lnB w="28575">
                      <a:solidFill>
                        <a:srgbClr val="C00000"/>
                      </a:solidFill>
                    </a:lnB>
                    <a:solidFill>
                      <a:schemeClr val="bg1"/>
                    </a:solidFill>
                  </a:tcPr>
                </a:tc>
                <a:tc>
                  <a:txBody>
                    <a:bodyPr/>
                    <a:lstStyle/>
                    <a:p>
                      <a:pPr lvl="0" algn="ctr">
                        <a:buNone/>
                      </a:pPr>
                      <a:r>
                        <a:rPr lang="en-US" sz="2000" b="0" i="0" u="none" strike="noStrike" noProof="0" dirty="0">
                          <a:solidFill>
                            <a:srgbClr val="000000"/>
                          </a:solidFill>
                          <a:latin typeface="Aptos"/>
                        </a:rPr>
                        <a:t>"Every group has different needs—if I communicate directly, we can figure it out."</a:t>
                      </a:r>
                    </a:p>
                  </a:txBody>
                  <a:tcPr anchor="ctr">
                    <a:lnL w="28575">
                      <a:solidFill>
                        <a:srgbClr val="C00000"/>
                      </a:solidFill>
                    </a:lnL>
                    <a:lnR w="28575">
                      <a:solidFill>
                        <a:srgbClr val="C00000"/>
                      </a:solidFill>
                    </a:lnR>
                    <a:lnT w="28575">
                      <a:solidFill>
                        <a:srgbClr val="C00000"/>
                      </a:solidFill>
                    </a:lnT>
                    <a:lnB w="28575">
                      <a:solidFill>
                        <a:srgbClr val="C00000"/>
                      </a:solidFill>
                    </a:lnB>
                    <a:solidFill>
                      <a:schemeClr val="bg1"/>
                    </a:solidFill>
                  </a:tcPr>
                </a:tc>
                <a:extLst>
                  <a:ext uri="{0D108BD9-81ED-4DB2-BD59-A6C34878D82A}">
                    <a16:rowId xmlns:a16="http://schemas.microsoft.com/office/drawing/2014/main" val="3630728036"/>
                  </a:ext>
                </a:extLst>
              </a:tr>
              <a:tr h="839064">
                <a:tc>
                  <a:txBody>
                    <a:bodyPr/>
                    <a:lstStyle/>
                    <a:p>
                      <a:pPr lvl="0" algn="ctr">
                        <a:lnSpc>
                          <a:spcPct val="100000"/>
                        </a:lnSpc>
                        <a:spcBef>
                          <a:spcPts val="0"/>
                        </a:spcBef>
                        <a:spcAft>
                          <a:spcPts val="0"/>
                        </a:spcAft>
                        <a:buNone/>
                      </a:pPr>
                      <a:r>
                        <a:rPr lang="en-US" sz="2000" b="0" i="0" u="none" strike="noStrike" noProof="0" dirty="0">
                          <a:solidFill>
                            <a:srgbClr val="000000"/>
                          </a:solidFill>
                          <a:latin typeface="Aptos"/>
                        </a:rPr>
                        <a:t>"We come from different cultures, so I worry we won’t understand each other's work styles."</a:t>
                      </a:r>
                      <a:endParaRPr lang="en-US" dirty="0">
                        <a:latin typeface="Aptos"/>
                      </a:endParaRPr>
                    </a:p>
                  </a:txBody>
                  <a:tcPr anchor="ctr">
                    <a:lnL w="28575">
                      <a:solidFill>
                        <a:srgbClr val="C00000"/>
                      </a:solidFill>
                    </a:lnL>
                    <a:lnR w="28575">
                      <a:solidFill>
                        <a:srgbClr val="C00000"/>
                      </a:solidFill>
                    </a:lnR>
                    <a:lnT w="28575">
                      <a:solidFill>
                        <a:srgbClr val="C00000"/>
                      </a:solidFill>
                    </a:lnT>
                    <a:lnB w="28575">
                      <a:solidFill>
                        <a:srgbClr val="C00000"/>
                      </a:solidFill>
                    </a:lnB>
                    <a:solidFill>
                      <a:schemeClr val="bg1"/>
                    </a:solidFill>
                  </a:tcPr>
                </a:tc>
                <a:tc>
                  <a:txBody>
                    <a:bodyPr/>
                    <a:lstStyle/>
                    <a:p>
                      <a:pPr lvl="0" algn="ctr">
                        <a:buNone/>
                      </a:pPr>
                      <a:r>
                        <a:rPr lang="en-US" sz="2000" b="0" i="0" u="none" strike="noStrike" noProof="0" dirty="0">
                          <a:solidFill>
                            <a:srgbClr val="000000"/>
                          </a:solidFill>
                          <a:latin typeface="Aptos"/>
                        </a:rPr>
                        <a:t>"Working across cultures takes patience, and I can learn a lot by being open to different approaches."</a:t>
                      </a:r>
                      <a:endParaRPr lang="en-US" dirty="0">
                        <a:latin typeface="Aptos"/>
                      </a:endParaRPr>
                    </a:p>
                  </a:txBody>
                  <a:tcPr anchor="ctr">
                    <a:lnL w="28575">
                      <a:solidFill>
                        <a:srgbClr val="C00000"/>
                      </a:solidFill>
                    </a:lnL>
                    <a:lnR w="28575">
                      <a:solidFill>
                        <a:srgbClr val="C00000"/>
                      </a:solidFill>
                    </a:lnR>
                    <a:lnT w="28575">
                      <a:solidFill>
                        <a:srgbClr val="C00000"/>
                      </a:solidFill>
                    </a:lnT>
                    <a:lnB w="28575">
                      <a:solidFill>
                        <a:srgbClr val="C00000"/>
                      </a:solidFill>
                    </a:lnB>
                    <a:solidFill>
                      <a:schemeClr val="bg1"/>
                    </a:solidFill>
                  </a:tcPr>
                </a:tc>
                <a:extLst>
                  <a:ext uri="{0D108BD9-81ED-4DB2-BD59-A6C34878D82A}">
                    <a16:rowId xmlns:a16="http://schemas.microsoft.com/office/drawing/2014/main" val="1083728139"/>
                  </a:ext>
                </a:extLst>
              </a:tr>
              <a:tr h="839064">
                <a:tc>
                  <a:txBody>
                    <a:bodyPr/>
                    <a:lstStyle/>
                    <a:p>
                      <a:pPr lvl="0" algn="ctr">
                        <a:buNone/>
                      </a:pPr>
                      <a:r>
                        <a:rPr lang="en-US" sz="2000" b="0" i="0" u="none" strike="noStrike" noProof="0" dirty="0">
                          <a:solidFill>
                            <a:srgbClr val="000000"/>
                          </a:solidFill>
                          <a:latin typeface="Aptos"/>
                        </a:rPr>
                        <a:t>"I'm afraid to take the lead because I don't want to be responsible for others' mistakes."</a:t>
                      </a:r>
                      <a:endParaRPr lang="en-US" dirty="0">
                        <a:latin typeface="Aptos"/>
                      </a:endParaRPr>
                    </a:p>
                  </a:txBody>
                  <a:tcPr anchor="ctr">
                    <a:lnL w="28575">
                      <a:solidFill>
                        <a:srgbClr val="C00000"/>
                      </a:solidFill>
                    </a:lnL>
                    <a:lnR w="28575">
                      <a:solidFill>
                        <a:srgbClr val="C00000"/>
                      </a:solidFill>
                    </a:lnR>
                    <a:lnT w="28575">
                      <a:solidFill>
                        <a:srgbClr val="C00000"/>
                      </a:solidFill>
                    </a:lnT>
                    <a:lnB w="28575">
                      <a:solidFill>
                        <a:srgbClr val="C00000"/>
                      </a:solidFill>
                    </a:lnB>
                    <a:solidFill>
                      <a:schemeClr val="bg1"/>
                    </a:solidFill>
                  </a:tcPr>
                </a:tc>
                <a:tc>
                  <a:txBody>
                    <a:bodyPr/>
                    <a:lstStyle/>
                    <a:p>
                      <a:pPr lvl="0" algn="ctr">
                        <a:buNone/>
                      </a:pPr>
                      <a:r>
                        <a:rPr lang="en-US" sz="2000" b="0" i="0" u="none" strike="noStrike" noProof="0" dirty="0">
                          <a:solidFill>
                            <a:srgbClr val="000000"/>
                          </a:solidFill>
                          <a:latin typeface="Aptos"/>
                        </a:rPr>
                        <a:t>"Leadership can be shared, and I can support the group by helping us stay organized and on track."</a:t>
                      </a:r>
                      <a:endParaRPr lang="en-US" dirty="0">
                        <a:latin typeface="Aptos"/>
                      </a:endParaRPr>
                    </a:p>
                  </a:txBody>
                  <a:tcPr anchor="ctr">
                    <a:lnL w="28575">
                      <a:solidFill>
                        <a:srgbClr val="C00000"/>
                      </a:solidFill>
                    </a:lnL>
                    <a:lnR w="28575">
                      <a:solidFill>
                        <a:srgbClr val="C00000"/>
                      </a:solidFill>
                    </a:lnR>
                    <a:lnT w="28575">
                      <a:solidFill>
                        <a:srgbClr val="C00000"/>
                      </a:solidFill>
                    </a:lnT>
                    <a:lnB w="28575">
                      <a:solidFill>
                        <a:srgbClr val="C00000"/>
                      </a:solidFill>
                    </a:lnB>
                    <a:solidFill>
                      <a:schemeClr val="bg1"/>
                    </a:solidFill>
                  </a:tcPr>
                </a:tc>
                <a:extLst>
                  <a:ext uri="{0D108BD9-81ED-4DB2-BD59-A6C34878D82A}">
                    <a16:rowId xmlns:a16="http://schemas.microsoft.com/office/drawing/2014/main" val="2347430410"/>
                  </a:ext>
                </a:extLst>
              </a:tr>
              <a:tr h="839064">
                <a:tc>
                  <a:txBody>
                    <a:bodyPr/>
                    <a:lstStyle/>
                    <a:p>
                      <a:pPr lvl="0" algn="ctr">
                        <a:buNone/>
                      </a:pPr>
                      <a:r>
                        <a:rPr lang="en-US" sz="2000" b="0" i="0" u="none" strike="noStrike" noProof="0" dirty="0">
                          <a:solidFill>
                            <a:srgbClr val="000000"/>
                          </a:solidFill>
                          <a:latin typeface="Aptos"/>
                        </a:rPr>
                        <a:t>"I feel like I'm doing more than others, but I don't want to create conflict."</a:t>
                      </a:r>
                    </a:p>
                  </a:txBody>
                  <a:tcPr anchor="ctr">
                    <a:lnL w="28575">
                      <a:solidFill>
                        <a:srgbClr val="C00000"/>
                      </a:solidFill>
                    </a:lnL>
                    <a:lnR w="28575">
                      <a:solidFill>
                        <a:srgbClr val="C00000"/>
                      </a:solidFill>
                    </a:lnR>
                    <a:lnT w="28575">
                      <a:solidFill>
                        <a:srgbClr val="C00000"/>
                      </a:solidFill>
                    </a:lnT>
                    <a:lnB w="28575">
                      <a:solidFill>
                        <a:srgbClr val="C00000"/>
                      </a:solidFill>
                    </a:lnB>
                    <a:solidFill>
                      <a:schemeClr val="bg1"/>
                    </a:solidFill>
                  </a:tcPr>
                </a:tc>
                <a:tc>
                  <a:txBody>
                    <a:bodyPr/>
                    <a:lstStyle/>
                    <a:p>
                      <a:pPr lvl="0" algn="ctr">
                        <a:buNone/>
                      </a:pPr>
                      <a:r>
                        <a:rPr lang="en-US" sz="2000" b="0" i="0" u="none" strike="noStrike" noProof="0" dirty="0">
                          <a:solidFill>
                            <a:srgbClr val="000000"/>
                          </a:solidFill>
                          <a:latin typeface="Aptos"/>
                        </a:rPr>
                        <a:t>"I can ask the group to review roles so we can balance the workload together."</a:t>
                      </a:r>
                      <a:endParaRPr lang="en-US" sz="2000" b="0" i="0" u="none" strike="noStrike" noProof="0" dirty="0">
                        <a:solidFill>
                          <a:srgbClr val="000000"/>
                        </a:solidFill>
                      </a:endParaRPr>
                    </a:p>
                  </a:txBody>
                  <a:tcPr anchor="ctr">
                    <a:lnL w="28575">
                      <a:solidFill>
                        <a:srgbClr val="C00000"/>
                      </a:solidFill>
                    </a:lnL>
                    <a:lnR w="28575">
                      <a:solidFill>
                        <a:srgbClr val="C00000"/>
                      </a:solidFill>
                    </a:lnR>
                    <a:lnT w="28575">
                      <a:solidFill>
                        <a:srgbClr val="C00000"/>
                      </a:solidFill>
                    </a:lnT>
                    <a:lnB w="28575">
                      <a:solidFill>
                        <a:srgbClr val="C00000"/>
                      </a:solidFill>
                    </a:lnB>
                    <a:solidFill>
                      <a:schemeClr val="bg1"/>
                    </a:solidFill>
                  </a:tcPr>
                </a:tc>
                <a:extLst>
                  <a:ext uri="{0D108BD9-81ED-4DB2-BD59-A6C34878D82A}">
                    <a16:rowId xmlns:a16="http://schemas.microsoft.com/office/drawing/2014/main" val="638997439"/>
                  </a:ext>
                </a:extLst>
              </a:tr>
            </a:tbl>
          </a:graphicData>
        </a:graphic>
      </p:graphicFrame>
      <p:sp>
        <p:nvSpPr>
          <p:cNvPr id="4" name="Slide Number Placeholder 7">
            <a:extLst>
              <a:ext uri="{FF2B5EF4-FFF2-40B4-BE49-F238E27FC236}">
                <a16:creationId xmlns:a16="http://schemas.microsoft.com/office/drawing/2014/main" id="{0B888B9A-0556-4287-9EA4-695828A44FC3}"/>
              </a:ext>
            </a:extLst>
          </p:cNvPr>
          <p:cNvSpPr>
            <a:spLocks noGrp="1"/>
          </p:cNvSpPr>
          <p:nvPr/>
        </p:nvSpPr>
        <p:spPr>
          <a:xfrm>
            <a:off x="-1438" y="6351041"/>
            <a:ext cx="969322"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500">
                <a:solidFill>
                  <a:schemeClr val="bg1"/>
                </a:solidFill>
                <a:latin typeface="Garamond"/>
                <a:cs typeface="Times New Roman"/>
              </a:rPr>
              <a:t>   9     |</a:t>
            </a:r>
          </a:p>
        </p:txBody>
      </p:sp>
    </p:spTree>
    <p:extLst>
      <p:ext uri="{BB962C8B-B14F-4D97-AF65-F5344CB8AC3E}">
        <p14:creationId xmlns:p14="http://schemas.microsoft.com/office/powerpoint/2010/main" val="2723491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5ecfc496-633d-4fed-b9a1-80ebac830bfc" xsi:nil="true"/>
    <lcf76f155ced4ddcb4097134ff3c332f xmlns="50c730c9-dd0d-4899-80b8-249058eacbed">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3DF4AB75741934585B49C574C3B9B2D" ma:contentTypeVersion="12" ma:contentTypeDescription="Create a new document." ma:contentTypeScope="" ma:versionID="b3544c0cc88d38835dcc2fafca8287ab">
  <xsd:schema xmlns:xsd="http://www.w3.org/2001/XMLSchema" xmlns:xs="http://www.w3.org/2001/XMLSchema" xmlns:p="http://schemas.microsoft.com/office/2006/metadata/properties" xmlns:ns2="50c730c9-dd0d-4899-80b8-249058eacbed" xmlns:ns3="5ecfc496-633d-4fed-b9a1-80ebac830bfc" targetNamespace="http://schemas.microsoft.com/office/2006/metadata/properties" ma:root="true" ma:fieldsID="70d3f10233f888ac9af7a6520b2a0262" ns2:_="" ns3:_="">
    <xsd:import namespace="50c730c9-dd0d-4899-80b8-249058eacbed"/>
    <xsd:import namespace="5ecfc496-633d-4fed-b9a1-80ebac830bf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0c730c9-dd0d-4899-80b8-249058eacbe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9a8f194-becd-4f93-a34b-b9b3045b7873"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ecfc496-633d-4fed-b9a1-80ebac830bf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bda3c14-c5aa-49e1-92c9-648535492e29}" ma:internalName="TaxCatchAll" ma:showField="CatchAllData" ma:web="5ecfc496-633d-4fed-b9a1-80ebac830bf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20DE824-030C-468A-9364-2800AE4CCB80}">
  <ds:schemaRefs>
    <ds:schemaRef ds:uri="http://schemas.microsoft.com/sharepoint/v3/contenttype/forms"/>
  </ds:schemaRefs>
</ds:datastoreItem>
</file>

<file path=customXml/itemProps2.xml><?xml version="1.0" encoding="utf-8"?>
<ds:datastoreItem xmlns:ds="http://schemas.openxmlformats.org/officeDocument/2006/customXml" ds:itemID="{7931517D-93C7-4A8E-8AE8-CC16AE6DDCB5}">
  <ds:schemaRefs>
    <ds:schemaRef ds:uri="http://schemas.microsoft.com/office/2006/metadata/properties"/>
    <ds:schemaRef ds:uri="http://schemas.microsoft.com/office/infopath/2007/PartnerControls"/>
    <ds:schemaRef ds:uri="5ecfc496-633d-4fed-b9a1-80ebac830bfc"/>
    <ds:schemaRef ds:uri="50c730c9-dd0d-4899-80b8-249058eacbed"/>
  </ds:schemaRefs>
</ds:datastoreItem>
</file>

<file path=customXml/itemProps3.xml><?xml version="1.0" encoding="utf-8"?>
<ds:datastoreItem xmlns:ds="http://schemas.openxmlformats.org/officeDocument/2006/customXml" ds:itemID="{BE203969-6286-44A0-94A7-00D3D411856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0c730c9-dd0d-4899-80b8-249058eacbed"/>
    <ds:schemaRef ds:uri="5ecfc496-633d-4fed-b9a1-80ebac830bf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7893ce20-a697-4fd6-a4da-14011f6a471d}" enabled="1" method="Standard" siteId="{a8eec281-aaa3-4dae-ac9b-9a398b9215e7}"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11</Slides>
  <Notes>6</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Agenda</vt:lpstr>
      <vt:lpstr>Disclaimer</vt:lpstr>
      <vt:lpstr>What is Teamwork &amp; Collaboration?</vt:lpstr>
      <vt:lpstr>Challenges to Teamwork &amp; Collaboration</vt:lpstr>
      <vt:lpstr>Emotional Intelligence</vt:lpstr>
      <vt:lpstr>Effective Meeting Strategies</vt:lpstr>
      <vt:lpstr>Teamwork &amp; Collaboration Resources</vt:lpstr>
      <vt:lpstr>Practicing Self-Compassion</vt:lpstr>
      <vt:lpstr>Recap</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653</cp:revision>
  <dcterms:created xsi:type="dcterms:W3CDTF">2025-06-20T18:06:40Z</dcterms:created>
  <dcterms:modified xsi:type="dcterms:W3CDTF">2026-04-02T14:53:45Z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0x01010093DF4AB75741934585B49C574C3B9B2D</vt:lpwstr>
  </property>
  <property fmtid="{D5CDD505-2E9C-101B-9397-08002B2CF9AE}" pid="3" name="MediaServiceImageTags">
    <vt:lpwstr/>
  </property>
</Properties>
</file>