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94" r:id="rId5"/>
    <p:sldId id="283" r:id="rId6"/>
    <p:sldId id="284" r:id="rId7"/>
    <p:sldId id="295" r:id="rId8"/>
    <p:sldId id="297" r:id="rId9"/>
    <p:sldId id="299" r:id="rId10"/>
    <p:sldId id="300" r:id="rId11"/>
    <p:sldId id="301" r:id="rId12"/>
    <p:sldId id="286" r:id="rId13"/>
    <p:sldId id="285" r:id="rId14"/>
    <p:sldId id="30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DA7B2F6-A787-0FF3-99DC-C4E12834EDD5}" name="Sheehy, Cameron" initials="SC" userId="S::ca.sheehy@northeastern.edu::65cb5e2b-dbd0-49ce-8c33-9ad7e6b930a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0B8A88-A1CF-C912-A050-23D46FD52B51}" v="150" dt="2026-04-02T14:50:56.2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eehy, Cameron" userId="S::ca.sheehy@northeastern.edu::65cb5e2b-dbd0-49ce-8c33-9ad7e6b930ad" providerId="AD" clId="Web-{8A0B8A88-A1CF-C912-A050-23D46FD52B51}"/>
    <pc:docChg chg="modSld">
      <pc:chgData name="Sheehy, Cameron" userId="S::ca.sheehy@northeastern.edu::65cb5e2b-dbd0-49ce-8c33-9ad7e6b930ad" providerId="AD" clId="Web-{8A0B8A88-A1CF-C912-A050-23D46FD52B51}" dt="2026-04-02T14:50:56.294" v="146" actId="20577"/>
      <pc:docMkLst>
        <pc:docMk/>
      </pc:docMkLst>
      <pc:sldChg chg="addSp delSp modSp">
        <pc:chgData name="Sheehy, Cameron" userId="S::ca.sheehy@northeastern.edu::65cb5e2b-dbd0-49ce-8c33-9ad7e6b930ad" providerId="AD" clId="Web-{8A0B8A88-A1CF-C912-A050-23D46FD52B51}" dt="2026-04-02T14:49:41.385" v="116" actId="20577"/>
        <pc:sldMkLst>
          <pc:docMk/>
          <pc:sldMk cId="2230451805" sldId="283"/>
        </pc:sldMkLst>
        <pc:spChg chg="add mod">
          <ac:chgData name="Sheehy, Cameron" userId="S::ca.sheehy@northeastern.edu::65cb5e2b-dbd0-49ce-8c33-9ad7e6b930ad" providerId="AD" clId="Web-{8A0B8A88-A1CF-C912-A050-23D46FD52B51}" dt="2026-04-02T14:49:41.385" v="116" actId="20577"/>
          <ac:spMkLst>
            <pc:docMk/>
            <pc:sldMk cId="2230451805" sldId="283"/>
            <ac:spMk id="4" creationId="{456D05C4-3537-A698-645E-2E71B0DFAD5E}"/>
          </ac:spMkLst>
        </pc:spChg>
        <pc:spChg chg="del">
          <ac:chgData name="Sheehy, Cameron" userId="S::ca.sheehy@northeastern.edu::65cb5e2b-dbd0-49ce-8c33-9ad7e6b930ad" providerId="AD" clId="Web-{8A0B8A88-A1CF-C912-A050-23D46FD52B51}" dt="2026-04-02T14:49:38.385" v="114"/>
          <ac:spMkLst>
            <pc:docMk/>
            <pc:sldMk cId="2230451805" sldId="283"/>
            <ac:spMk id="5" creationId="{B052453A-265A-DC1F-3B7B-5B460A5D04F1}"/>
          </ac:spMkLst>
        </pc:spChg>
      </pc:sldChg>
      <pc:sldChg chg="addSp delSp modSp">
        <pc:chgData name="Sheehy, Cameron" userId="S::ca.sheehy@northeastern.edu::65cb5e2b-dbd0-49ce-8c33-9ad7e6b930ad" providerId="AD" clId="Web-{8A0B8A88-A1CF-C912-A050-23D46FD52B51}" dt="2026-04-02T14:49:47.135" v="119" actId="20577"/>
        <pc:sldMkLst>
          <pc:docMk/>
          <pc:sldMk cId="4221552377" sldId="284"/>
        </pc:sldMkLst>
        <pc:spChg chg="add mod">
          <ac:chgData name="Sheehy, Cameron" userId="S::ca.sheehy@northeastern.edu::65cb5e2b-dbd0-49ce-8c33-9ad7e6b930ad" providerId="AD" clId="Web-{8A0B8A88-A1CF-C912-A050-23D46FD52B51}" dt="2026-04-02T14:49:47.135" v="119" actId="20577"/>
          <ac:spMkLst>
            <pc:docMk/>
            <pc:sldMk cId="4221552377" sldId="284"/>
            <ac:spMk id="6" creationId="{D133DD3D-BAF6-4714-51E1-7E6B514AE193}"/>
          </ac:spMkLst>
        </pc:spChg>
        <pc:spChg chg="del">
          <ac:chgData name="Sheehy, Cameron" userId="S::ca.sheehy@northeastern.edu::65cb5e2b-dbd0-49ce-8c33-9ad7e6b930ad" providerId="AD" clId="Web-{8A0B8A88-A1CF-C912-A050-23D46FD52B51}" dt="2026-04-02T14:49:44.213" v="117"/>
          <ac:spMkLst>
            <pc:docMk/>
            <pc:sldMk cId="4221552377" sldId="284"/>
            <ac:spMk id="8" creationId="{8C8CA6DC-1F81-5442-FD01-6FCFDD252483}"/>
          </ac:spMkLst>
        </pc:spChg>
      </pc:sldChg>
      <pc:sldChg chg="addSp delSp modSp">
        <pc:chgData name="Sheehy, Cameron" userId="S::ca.sheehy@northeastern.edu::65cb5e2b-dbd0-49ce-8c33-9ad7e6b930ad" providerId="AD" clId="Web-{8A0B8A88-A1CF-C912-A050-23D46FD52B51}" dt="2026-04-02T14:50:45.747" v="143" actId="20577"/>
        <pc:sldMkLst>
          <pc:docMk/>
          <pc:sldMk cId="2426109288" sldId="285"/>
        </pc:sldMkLst>
        <pc:spChg chg="mod">
          <ac:chgData name="Sheehy, Cameron" userId="S::ca.sheehy@northeastern.edu::65cb5e2b-dbd0-49ce-8c33-9ad7e6b930ad" providerId="AD" clId="Web-{8A0B8A88-A1CF-C912-A050-23D46FD52B51}" dt="2026-04-02T14:45:48.481" v="110" actId="20577"/>
          <ac:spMkLst>
            <pc:docMk/>
            <pc:sldMk cId="2426109288" sldId="285"/>
            <ac:spMk id="2" creationId="{2AE057FD-5108-FCFD-BE00-D04A847668BE}"/>
          </ac:spMkLst>
        </pc:spChg>
        <pc:spChg chg="add mod">
          <ac:chgData name="Sheehy, Cameron" userId="S::ca.sheehy@northeastern.edu::65cb5e2b-dbd0-49ce-8c33-9ad7e6b930ad" providerId="AD" clId="Web-{8A0B8A88-A1CF-C912-A050-23D46FD52B51}" dt="2026-04-02T14:50:45.747" v="143" actId="20577"/>
          <ac:spMkLst>
            <pc:docMk/>
            <pc:sldMk cId="2426109288" sldId="285"/>
            <ac:spMk id="10" creationId="{391451F0-F6D7-181C-368B-15F135B4FFD3}"/>
          </ac:spMkLst>
        </pc:spChg>
        <pc:spChg chg="del">
          <ac:chgData name="Sheehy, Cameron" userId="S::ca.sheehy@northeastern.edu::65cb5e2b-dbd0-49ce-8c33-9ad7e6b930ad" providerId="AD" clId="Web-{8A0B8A88-A1CF-C912-A050-23D46FD52B51}" dt="2026-04-02T14:50:34.527" v="139"/>
          <ac:spMkLst>
            <pc:docMk/>
            <pc:sldMk cId="2426109288" sldId="285"/>
            <ac:spMk id="11" creationId="{B95A9EA8-24F2-381E-AB94-A7F1DE51C2E3}"/>
          </ac:spMkLst>
        </pc:spChg>
      </pc:sldChg>
      <pc:sldChg chg="addSp delSp">
        <pc:chgData name="Sheehy, Cameron" userId="S::ca.sheehy@northeastern.edu::65cb5e2b-dbd0-49ce-8c33-9ad7e6b930ad" providerId="AD" clId="Web-{8A0B8A88-A1CF-C912-A050-23D46FD52B51}" dt="2026-04-02T14:50:27.371" v="138"/>
        <pc:sldMkLst>
          <pc:docMk/>
          <pc:sldMk cId="2723491095" sldId="286"/>
        </pc:sldMkLst>
        <pc:spChg chg="add">
          <ac:chgData name="Sheehy, Cameron" userId="S::ca.sheehy@northeastern.edu::65cb5e2b-dbd0-49ce-8c33-9ad7e6b930ad" providerId="AD" clId="Web-{8A0B8A88-A1CF-C912-A050-23D46FD52B51}" dt="2026-04-02T14:50:27.371" v="138"/>
          <ac:spMkLst>
            <pc:docMk/>
            <pc:sldMk cId="2723491095" sldId="286"/>
            <ac:spMk id="4" creationId="{1F6EDBDA-7E58-5D2C-2EFD-2B03D4AF8CBB}"/>
          </ac:spMkLst>
        </pc:spChg>
        <pc:spChg chg="del">
          <ac:chgData name="Sheehy, Cameron" userId="S::ca.sheehy@northeastern.edu::65cb5e2b-dbd0-49ce-8c33-9ad7e6b930ad" providerId="AD" clId="Web-{8A0B8A88-A1CF-C912-A050-23D46FD52B51}" dt="2026-04-02T14:50:27.136" v="137"/>
          <ac:spMkLst>
            <pc:docMk/>
            <pc:sldMk cId="2723491095" sldId="286"/>
            <ac:spMk id="17" creationId="{AE898FA8-4362-75C7-F1A6-284ED489B677}"/>
          </ac:spMkLst>
        </pc:spChg>
      </pc:sldChg>
      <pc:sldChg chg="addSp delSp modSp">
        <pc:chgData name="Sheehy, Cameron" userId="S::ca.sheehy@northeastern.edu::65cb5e2b-dbd0-49ce-8c33-9ad7e6b930ad" providerId="AD" clId="Web-{8A0B8A88-A1CF-C912-A050-23D46FD52B51}" dt="2026-04-02T14:49:35.931" v="113" actId="20577"/>
        <pc:sldMkLst>
          <pc:docMk/>
          <pc:sldMk cId="3584381784" sldId="294"/>
        </pc:sldMkLst>
        <pc:spChg chg="del">
          <ac:chgData name="Sheehy, Cameron" userId="S::ca.sheehy@northeastern.edu::65cb5e2b-dbd0-49ce-8c33-9ad7e6b930ad" providerId="AD" clId="Web-{8A0B8A88-A1CF-C912-A050-23D46FD52B51}" dt="2026-04-02T14:39:55.479" v="0"/>
          <ac:spMkLst>
            <pc:docMk/>
            <pc:sldMk cId="3584381784" sldId="294"/>
            <ac:spMk id="2" creationId="{12B63A02-3873-8F3C-B3D9-C007910314A8}"/>
          </ac:spMkLst>
        </pc:spChg>
        <pc:spChg chg="add mod">
          <ac:chgData name="Sheehy, Cameron" userId="S::ca.sheehy@northeastern.edu::65cb5e2b-dbd0-49ce-8c33-9ad7e6b930ad" providerId="AD" clId="Web-{8A0B8A88-A1CF-C912-A050-23D46FD52B51}" dt="2026-04-02T14:42:55.670" v="108" actId="20577"/>
          <ac:spMkLst>
            <pc:docMk/>
            <pc:sldMk cId="3584381784" sldId="294"/>
            <ac:spMk id="3" creationId="{3A75CAF6-E41A-4B89-2BB6-378A87A32A3F}"/>
          </ac:spMkLst>
        </pc:spChg>
        <pc:spChg chg="del">
          <ac:chgData name="Sheehy, Cameron" userId="S::ca.sheehy@northeastern.edu::65cb5e2b-dbd0-49ce-8c33-9ad7e6b930ad" providerId="AD" clId="Web-{8A0B8A88-A1CF-C912-A050-23D46FD52B51}" dt="2026-04-02T14:49:33.275" v="111"/>
          <ac:spMkLst>
            <pc:docMk/>
            <pc:sldMk cId="3584381784" sldId="294"/>
            <ac:spMk id="5" creationId="{32BB2E36-5F84-6B1A-9C03-9F9761941781}"/>
          </ac:spMkLst>
        </pc:spChg>
        <pc:spChg chg="add mod">
          <ac:chgData name="Sheehy, Cameron" userId="S::ca.sheehy@northeastern.edu::65cb5e2b-dbd0-49ce-8c33-9ad7e6b930ad" providerId="AD" clId="Web-{8A0B8A88-A1CF-C912-A050-23D46FD52B51}" dt="2026-04-02T14:49:35.931" v="113" actId="20577"/>
          <ac:spMkLst>
            <pc:docMk/>
            <pc:sldMk cId="3584381784" sldId="294"/>
            <ac:spMk id="6" creationId="{BE5C2D44-9A9B-BA82-3022-B12B2A2017F3}"/>
          </ac:spMkLst>
        </pc:spChg>
      </pc:sldChg>
      <pc:sldChg chg="addSp delSp modSp">
        <pc:chgData name="Sheehy, Cameron" userId="S::ca.sheehy@northeastern.edu::65cb5e2b-dbd0-49ce-8c33-9ad7e6b930ad" providerId="AD" clId="Web-{8A0B8A88-A1CF-C912-A050-23D46FD52B51}" dt="2026-04-02T14:49:53.979" v="122" actId="20577"/>
        <pc:sldMkLst>
          <pc:docMk/>
          <pc:sldMk cId="1613924795" sldId="295"/>
        </pc:sldMkLst>
        <pc:spChg chg="add mod">
          <ac:chgData name="Sheehy, Cameron" userId="S::ca.sheehy@northeastern.edu::65cb5e2b-dbd0-49ce-8c33-9ad7e6b930ad" providerId="AD" clId="Web-{8A0B8A88-A1CF-C912-A050-23D46FD52B51}" dt="2026-04-02T14:49:53.979" v="122" actId="20577"/>
          <ac:spMkLst>
            <pc:docMk/>
            <pc:sldMk cId="1613924795" sldId="295"/>
            <ac:spMk id="4" creationId="{BEE5FB80-4D0B-8310-F343-A427C7DCF887}"/>
          </ac:spMkLst>
        </pc:spChg>
        <pc:spChg chg="del">
          <ac:chgData name="Sheehy, Cameron" userId="S::ca.sheehy@northeastern.edu::65cb5e2b-dbd0-49ce-8c33-9ad7e6b930ad" providerId="AD" clId="Web-{8A0B8A88-A1CF-C912-A050-23D46FD52B51}" dt="2026-04-02T14:49:49.573" v="120"/>
          <ac:spMkLst>
            <pc:docMk/>
            <pc:sldMk cId="1613924795" sldId="295"/>
            <ac:spMk id="8" creationId="{3D22695A-7A02-530A-5AEB-8C360CC023E6}"/>
          </ac:spMkLst>
        </pc:spChg>
        <pc:spChg chg="mod">
          <ac:chgData name="Sheehy, Cameron" userId="S::ca.sheehy@northeastern.edu::65cb5e2b-dbd0-49ce-8c33-9ad7e6b930ad" providerId="AD" clId="Web-{8A0B8A88-A1CF-C912-A050-23D46FD52B51}" dt="2026-04-02T14:42:24.669" v="102" actId="20577"/>
          <ac:spMkLst>
            <pc:docMk/>
            <pc:sldMk cId="1613924795" sldId="295"/>
            <ac:spMk id="15" creationId="{C17892E5-13E9-2E09-729A-B4FD3C5D9FB5}"/>
          </ac:spMkLst>
        </pc:spChg>
      </pc:sldChg>
      <pc:sldChg chg="addSp delSp modSp">
        <pc:chgData name="Sheehy, Cameron" userId="S::ca.sheehy@northeastern.edu::65cb5e2b-dbd0-49ce-8c33-9ad7e6b930ad" providerId="AD" clId="Web-{8A0B8A88-A1CF-C912-A050-23D46FD52B51}" dt="2026-04-02T14:50:00.995" v="125" actId="20577"/>
        <pc:sldMkLst>
          <pc:docMk/>
          <pc:sldMk cId="1796972926" sldId="297"/>
        </pc:sldMkLst>
        <pc:spChg chg="add mod">
          <ac:chgData name="Sheehy, Cameron" userId="S::ca.sheehy@northeastern.edu::65cb5e2b-dbd0-49ce-8c33-9ad7e6b930ad" providerId="AD" clId="Web-{8A0B8A88-A1CF-C912-A050-23D46FD52B51}" dt="2026-04-02T14:50:00.995" v="125" actId="20577"/>
          <ac:spMkLst>
            <pc:docMk/>
            <pc:sldMk cId="1796972926" sldId="297"/>
            <ac:spMk id="6" creationId="{406EA4C8-9DCE-1B58-3D9E-5EA3A28CE252}"/>
          </ac:spMkLst>
        </pc:spChg>
        <pc:spChg chg="del">
          <ac:chgData name="Sheehy, Cameron" userId="S::ca.sheehy@northeastern.edu::65cb5e2b-dbd0-49ce-8c33-9ad7e6b930ad" providerId="AD" clId="Web-{8A0B8A88-A1CF-C912-A050-23D46FD52B51}" dt="2026-04-02T14:49:57.292" v="123"/>
          <ac:spMkLst>
            <pc:docMk/>
            <pc:sldMk cId="1796972926" sldId="297"/>
            <ac:spMk id="32" creationId="{8E8C7F36-904A-585D-0C28-328F07F23C6C}"/>
          </ac:spMkLst>
        </pc:spChg>
      </pc:sldChg>
      <pc:sldChg chg="addSp delSp modSp">
        <pc:chgData name="Sheehy, Cameron" userId="S::ca.sheehy@northeastern.edu::65cb5e2b-dbd0-49ce-8c33-9ad7e6b930ad" providerId="AD" clId="Web-{8A0B8A88-A1CF-C912-A050-23D46FD52B51}" dt="2026-04-02T14:50:09.886" v="129" actId="20577"/>
        <pc:sldMkLst>
          <pc:docMk/>
          <pc:sldMk cId="516098932" sldId="299"/>
        </pc:sldMkLst>
        <pc:spChg chg="add mod">
          <ac:chgData name="Sheehy, Cameron" userId="S::ca.sheehy@northeastern.edu::65cb5e2b-dbd0-49ce-8c33-9ad7e6b930ad" providerId="AD" clId="Web-{8A0B8A88-A1CF-C912-A050-23D46FD52B51}" dt="2026-04-02T14:50:09.886" v="129" actId="20577"/>
          <ac:spMkLst>
            <pc:docMk/>
            <pc:sldMk cId="516098932" sldId="299"/>
            <ac:spMk id="3" creationId="{ABC7046C-79C5-65C6-CEB7-E7630CE29ECE}"/>
          </ac:spMkLst>
        </pc:spChg>
        <pc:spChg chg="del mod">
          <ac:chgData name="Sheehy, Cameron" userId="S::ca.sheehy@northeastern.edu::65cb5e2b-dbd0-49ce-8c33-9ad7e6b930ad" providerId="AD" clId="Web-{8A0B8A88-A1CF-C912-A050-23D46FD52B51}" dt="2026-04-02T14:50:06.948" v="127"/>
          <ac:spMkLst>
            <pc:docMk/>
            <pc:sldMk cId="516098932" sldId="299"/>
            <ac:spMk id="47" creationId="{A308065E-C26E-4850-9B6A-6B3D45C2C5C3}"/>
          </ac:spMkLst>
        </pc:spChg>
      </pc:sldChg>
      <pc:sldChg chg="addSp delSp modSp">
        <pc:chgData name="Sheehy, Cameron" userId="S::ca.sheehy@northeastern.edu::65cb5e2b-dbd0-49ce-8c33-9ad7e6b930ad" providerId="AD" clId="Web-{8A0B8A88-A1CF-C912-A050-23D46FD52B51}" dt="2026-04-02T14:50:15.558" v="132" actId="20577"/>
        <pc:sldMkLst>
          <pc:docMk/>
          <pc:sldMk cId="1497190135" sldId="300"/>
        </pc:sldMkLst>
        <pc:spChg chg="add mod">
          <ac:chgData name="Sheehy, Cameron" userId="S::ca.sheehy@northeastern.edu::65cb5e2b-dbd0-49ce-8c33-9ad7e6b930ad" providerId="AD" clId="Web-{8A0B8A88-A1CF-C912-A050-23D46FD52B51}" dt="2026-04-02T14:50:15.558" v="132" actId="20577"/>
          <ac:spMkLst>
            <pc:docMk/>
            <pc:sldMk cId="1497190135" sldId="300"/>
            <ac:spMk id="3" creationId="{A7ACFB9A-A111-63D1-85B2-9E6EF005E123}"/>
          </ac:spMkLst>
        </pc:spChg>
        <pc:spChg chg="del">
          <ac:chgData name="Sheehy, Cameron" userId="S::ca.sheehy@northeastern.edu::65cb5e2b-dbd0-49ce-8c33-9ad7e6b930ad" providerId="AD" clId="Web-{8A0B8A88-A1CF-C912-A050-23D46FD52B51}" dt="2026-04-02T14:50:12.339" v="130"/>
          <ac:spMkLst>
            <pc:docMk/>
            <pc:sldMk cId="1497190135" sldId="300"/>
            <ac:spMk id="47" creationId="{6B1ABF3E-53D3-FD89-0517-D9B9E2A6B122}"/>
          </ac:spMkLst>
        </pc:spChg>
      </pc:sldChg>
      <pc:sldChg chg="addSp delSp modSp">
        <pc:chgData name="Sheehy, Cameron" userId="S::ca.sheehy@northeastern.edu::65cb5e2b-dbd0-49ce-8c33-9ad7e6b930ad" providerId="AD" clId="Web-{8A0B8A88-A1CF-C912-A050-23D46FD52B51}" dt="2026-04-02T14:50:23.136" v="136" actId="20577"/>
        <pc:sldMkLst>
          <pc:docMk/>
          <pc:sldMk cId="542184417" sldId="301"/>
        </pc:sldMkLst>
        <pc:spChg chg="add mod">
          <ac:chgData name="Sheehy, Cameron" userId="S::ca.sheehy@northeastern.edu::65cb5e2b-dbd0-49ce-8c33-9ad7e6b930ad" providerId="AD" clId="Web-{8A0B8A88-A1CF-C912-A050-23D46FD52B51}" dt="2026-04-02T14:50:23.136" v="136" actId="20577"/>
          <ac:spMkLst>
            <pc:docMk/>
            <pc:sldMk cId="542184417" sldId="301"/>
            <ac:spMk id="3" creationId="{57DD1AEE-559A-2E31-D957-14F5EBCAB831}"/>
          </ac:spMkLst>
        </pc:spChg>
        <pc:spChg chg="mod">
          <ac:chgData name="Sheehy, Cameron" userId="S::ca.sheehy@northeastern.edu::65cb5e2b-dbd0-49ce-8c33-9ad7e6b930ad" providerId="AD" clId="Web-{8A0B8A88-A1CF-C912-A050-23D46FD52B51}" dt="2026-04-02T14:40:45.996" v="47" actId="20577"/>
          <ac:spMkLst>
            <pc:docMk/>
            <pc:sldMk cId="542184417" sldId="301"/>
            <ac:spMk id="39" creationId="{E94E41DF-16B7-5CC0-CC98-FB8CDA87660C}"/>
          </ac:spMkLst>
        </pc:spChg>
        <pc:spChg chg="del">
          <ac:chgData name="Sheehy, Cameron" userId="S::ca.sheehy@northeastern.edu::65cb5e2b-dbd0-49ce-8c33-9ad7e6b930ad" providerId="AD" clId="Web-{8A0B8A88-A1CF-C912-A050-23D46FD52B51}" dt="2026-04-02T14:50:19.199" v="133"/>
          <ac:spMkLst>
            <pc:docMk/>
            <pc:sldMk cId="542184417" sldId="301"/>
            <ac:spMk id="47" creationId="{DF49E655-F18B-016B-CE81-04BD9EB40742}"/>
          </ac:spMkLst>
        </pc:spChg>
      </pc:sldChg>
      <pc:sldChg chg="addSp delSp modSp">
        <pc:chgData name="Sheehy, Cameron" userId="S::ca.sheehy@northeastern.edu::65cb5e2b-dbd0-49ce-8c33-9ad7e6b930ad" providerId="AD" clId="Web-{8A0B8A88-A1CF-C912-A050-23D46FD52B51}" dt="2026-04-02T14:50:56.294" v="146" actId="20577"/>
        <pc:sldMkLst>
          <pc:docMk/>
          <pc:sldMk cId="3834247635" sldId="306"/>
        </pc:sldMkLst>
        <pc:spChg chg="add mod">
          <ac:chgData name="Sheehy, Cameron" userId="S::ca.sheehy@northeastern.edu::65cb5e2b-dbd0-49ce-8c33-9ad7e6b930ad" providerId="AD" clId="Web-{8A0B8A88-A1CF-C912-A050-23D46FD52B51}" dt="2026-04-02T14:50:56.294" v="146" actId="20577"/>
          <ac:spMkLst>
            <pc:docMk/>
            <pc:sldMk cId="3834247635" sldId="306"/>
            <ac:spMk id="5" creationId="{A6EAB6A8-7CFF-87E9-F9B0-06BBDF6EE04B}"/>
          </ac:spMkLst>
        </pc:spChg>
        <pc:spChg chg="del">
          <ac:chgData name="Sheehy, Cameron" userId="S::ca.sheehy@northeastern.edu::65cb5e2b-dbd0-49ce-8c33-9ad7e6b930ad" providerId="AD" clId="Web-{8A0B8A88-A1CF-C912-A050-23D46FD52B51}" dt="2026-04-02T14:50:53.450" v="144"/>
          <ac:spMkLst>
            <pc:docMk/>
            <pc:sldMk cId="3834247635" sldId="306"/>
            <ac:spMk id="11" creationId="{8E515C22-4DE0-81BE-1D33-22FE3C5AB13D}"/>
          </ac:spMkLst>
        </pc:spChg>
      </pc:sldChg>
    </pc:docChg>
  </pc:docChgLst>
  <pc:docChgLst>
    <pc:chgData clId="Web-{8A0B8A88-A1CF-C912-A050-23D46FD52B51}"/>
    <pc:docChg chg="addSld modSld">
      <pc:chgData name="" userId="" providerId="" clId="Web-{8A0B8A88-A1CF-C912-A050-23D46FD52B51}" dt="2026-04-02T14:39:26.838" v="2"/>
      <pc:docMkLst>
        <pc:docMk/>
      </pc:docMkLst>
      <pc:sldChg chg="delSp delAnim">
        <pc:chgData name="" userId="" providerId="" clId="Web-{8A0B8A88-A1CF-C912-A050-23D46FD52B51}" dt="2026-04-02T14:39:26.838" v="2"/>
        <pc:sldMkLst>
          <pc:docMk/>
          <pc:sldMk cId="2426109288" sldId="285"/>
        </pc:sldMkLst>
        <pc:spChg chg="del">
          <ac:chgData name="" userId="" providerId="" clId="Web-{8A0B8A88-A1CF-C912-A050-23D46FD52B51}" dt="2026-04-02T14:39:26.838" v="2"/>
          <ac:spMkLst>
            <pc:docMk/>
            <pc:sldMk cId="2426109288" sldId="285"/>
            <ac:spMk id="4" creationId="{F4032BE9-1497-2754-DE6B-33CCACE56725}"/>
          </ac:spMkLst>
        </pc:spChg>
        <pc:picChg chg="del">
          <ac:chgData name="" userId="" providerId="" clId="Web-{8A0B8A88-A1CF-C912-A050-23D46FD52B51}" dt="2026-04-02T14:39:26.838" v="1"/>
          <ac:picMkLst>
            <pc:docMk/>
            <pc:sldMk cId="2426109288" sldId="285"/>
            <ac:picMk id="8" creationId="{658BCC8D-8CA2-D158-F208-1F393BD23B00}"/>
          </ac:picMkLst>
        </pc:picChg>
      </pc:sldChg>
      <pc:sldChg chg="add">
        <pc:chgData name="" userId="" providerId="" clId="Web-{8A0B8A88-A1CF-C912-A050-23D46FD52B51}" dt="2026-04-02T14:39:23.041" v="0"/>
        <pc:sldMkLst>
          <pc:docMk/>
          <pc:sldMk cId="3834247635" sldId="30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AB42A9-570E-4D0E-917C-A1D5A603BD49}" type="datetimeFigureOut">
              <a:t>4/2/2026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1D509-ECEA-4AC3-B763-2125595A8B1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26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ea typeface="Calibri"/>
                <a:cs typeface="Calibri"/>
              </a:rPr>
              <a:t>cameron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A4A09-A5C1-4583-966B-6CDAB00DEFA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487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31D509-ECEA-4AC3-B763-2125595A8B1B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7449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Cameron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31FEE7-2656-40BC-95A5-5807903940B9}" type="slidenum"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021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0.png"/><Relationship Id="rId7" Type="http://schemas.openxmlformats.org/officeDocument/2006/relationships/hyperlink" Target="https://web.penjiapp.com/communities/northeastern/itc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svg"/><Relationship Id="rId4" Type="http://schemas.openxmlformats.org/officeDocument/2006/relationships/hyperlink" Target="https://international.northeastern.edu/itc/workshop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ibrary.northeastern.edu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hrasebank.manchester.ac.uk/" TargetMode="External"/><Relationship Id="rId5" Type="http://schemas.openxmlformats.org/officeDocument/2006/relationships/hyperlink" Target="https://owl.purdue.edu/owl/research_and_citation/using_research/quoting_paraphrasing_and_summarizing/index.html" TargetMode="External"/><Relationship Id="rId4" Type="http://schemas.openxmlformats.org/officeDocument/2006/relationships/hyperlink" Target="https://northeastern.sharepoint.com/:p:/s/SASSKIL/Eec4Tcbx7WBEu2HXitIqdh8BJ0iBS01lHYrJBOrg2USV6Q?e=wbPEMY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osccr.sites.northeastern.edu/academic-integrity-policy/" TargetMode="External"/><Relationship Id="rId3" Type="http://schemas.openxmlformats.org/officeDocument/2006/relationships/hyperlink" Target="https://library.northeastern.edu/" TargetMode="External"/><Relationship Id="rId7" Type="http://schemas.openxmlformats.org/officeDocument/2006/relationships/hyperlink" Target="https://cssh.northeastern.edu/writingcente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ls.northeastern.edu/" TargetMode="External"/><Relationship Id="rId11" Type="http://schemas.openxmlformats.org/officeDocument/2006/relationships/image" Target="../media/image2.png"/><Relationship Id="rId5" Type="http://schemas.openxmlformats.org/officeDocument/2006/relationships/hyperlink" Target="https://international.northeastern.edu/gss/tutoring/" TargetMode="External"/><Relationship Id="rId10" Type="http://schemas.openxmlformats.org/officeDocument/2006/relationships/image" Target="../media/image1.svg"/><Relationship Id="rId4" Type="http://schemas.openxmlformats.org/officeDocument/2006/relationships/hyperlink" Target="https://disabilityaccessservices.northeastern.edu/" TargetMode="External"/><Relationship Id="rId9" Type="http://schemas.openxmlformats.org/officeDocument/2006/relationships/hyperlink" Target="https://cps.northeastern.edu/current-students/tutoring-services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A6F5F5F-34F7-805C-C530-D23ADA032520}"/>
              </a:ext>
            </a:extLst>
          </p:cNvPr>
          <p:cNvCxnSpPr/>
          <p:nvPr/>
        </p:nvCxnSpPr>
        <p:spPr>
          <a:xfrm flipH="1">
            <a:off x="5539154" y="1363817"/>
            <a:ext cx="11059" cy="3427125"/>
          </a:xfrm>
          <a:prstGeom prst="straightConnector1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27571C97-5C08-9FE5-B38A-8F833843D31A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18" name="Graphic 17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42347B83-E91B-C11F-F3E6-0A0E0A7EDEA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22" name="Picture 21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D3D14E26-156C-A468-0074-E90C7953020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pic>
        <p:nvPicPr>
          <p:cNvPr id="4" name="Graphic 24" descr="A black and white logo&#10;&#10;AI-generated content may be incorrect.">
            <a:extLst>
              <a:ext uri="{FF2B5EF4-FFF2-40B4-BE49-F238E27FC236}">
                <a16:creationId xmlns:a16="http://schemas.microsoft.com/office/drawing/2014/main" id="{413BB5CA-CA46-B0E9-3562-E10D9907281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5946" y="1709385"/>
            <a:ext cx="3579925" cy="2744952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6AAB273-3F45-9340-7CD5-C8C5A05C181B}"/>
              </a:ext>
            </a:extLst>
          </p:cNvPr>
          <p:cNvSpPr>
            <a:spLocks noGrp="1"/>
          </p:cNvSpPr>
          <p:nvPr/>
        </p:nvSpPr>
        <p:spPr>
          <a:xfrm>
            <a:off x="6632331" y="1363120"/>
            <a:ext cx="4591465" cy="17145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5000" dirty="0">
                <a:solidFill>
                  <a:schemeClr val="bg1"/>
                </a:solidFill>
                <a:latin typeface="Garamond"/>
                <a:ea typeface="+mj-lt"/>
                <a:cs typeface="+mj-lt"/>
              </a:rPr>
              <a:t>Research Skills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75CAF6-E41A-4B89-2BB6-378A87A32A3F}"/>
              </a:ext>
            </a:extLst>
          </p:cNvPr>
          <p:cNvSpPr>
            <a:spLocks noGrp="1"/>
          </p:cNvSpPr>
          <p:nvPr/>
        </p:nvSpPr>
        <p:spPr>
          <a:xfrm>
            <a:off x="6627297" y="3081474"/>
            <a:ext cx="4599534" cy="2831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>
                <a:solidFill>
                  <a:schemeClr val="bg1"/>
                </a:solidFill>
                <a:latin typeface="Calibri"/>
              </a:rPr>
              <a:t>International Tutoring Center</a:t>
            </a:r>
            <a:endParaRPr lang="en-US">
              <a:solidFill>
                <a:schemeClr val="bg1"/>
              </a:solidFill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Supplemental Academic Services </a:t>
            </a:r>
            <a:endParaRPr lang="en-US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000" b="1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Workshop Series</a:t>
            </a:r>
            <a:endParaRPr lang="en-US">
              <a:solidFill>
                <a:schemeClr val="bg1"/>
              </a:solidFill>
              <a:latin typeface="Aptos"/>
              <a:ea typeface="Calibri"/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000" b="1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i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Cameron Sheehy, M.Ed.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i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...with the </a:t>
            </a:r>
            <a:r>
              <a:rPr lang="en-US" sz="2000" b="1" i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Library</a:t>
            </a:r>
            <a:endParaRPr lang="en-US" sz="2000" i="1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BE5C2D44-9A9B-BA82-3022-B12B2A2017F3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1     |</a:t>
            </a:r>
          </a:p>
        </p:txBody>
      </p:sp>
    </p:spTree>
    <p:extLst>
      <p:ext uri="{BB962C8B-B14F-4D97-AF65-F5344CB8AC3E}">
        <p14:creationId xmlns:p14="http://schemas.microsoft.com/office/powerpoint/2010/main" val="3584381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9F769-893A-05E1-086B-2A7DD561C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057FD-5108-FCFD-BE00-D04A84766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Recap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41A15-D320-9759-9D34-F2D1FE834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58" y="1323680"/>
            <a:ext cx="8922571" cy="243948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 dirty="0">
                <a:latin typeface="Aptos"/>
                <a:ea typeface="Calibri"/>
                <a:cs typeface="Calibri"/>
              </a:rPr>
              <a:t>Find sources using the library (among other methods).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 dirty="0">
                <a:latin typeface="Aptos"/>
                <a:ea typeface="Calibri"/>
                <a:cs typeface="Calibri"/>
              </a:rPr>
              <a:t>Evaluate the sources and their applicability to your research.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 dirty="0">
                <a:latin typeface="Aptos"/>
                <a:ea typeface="Calibri"/>
                <a:cs typeface="Calibri"/>
              </a:rPr>
              <a:t>Present the sources accurately to avoid plagiarism.</a:t>
            </a:r>
            <a:endParaRPr lang="en-US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 dirty="0">
                <a:ea typeface="Calibri"/>
                <a:cs typeface="Calibri"/>
              </a:rPr>
              <a:t>Consult research resources.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 dirty="0">
                <a:latin typeface="Aptos"/>
                <a:ea typeface="Calibri"/>
                <a:cs typeface="Calibri"/>
              </a:rPr>
              <a:t>Practice self-compassion and reframe your thinking.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CF7733-4908-39EA-7A60-4C14E1398D58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562D3D22-74C3-3EEA-1E77-B8C6278D953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E8F63781-45F5-3C21-FB14-4139A6FBDBE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3C243C4-419E-C569-2A49-CAB1F6074CE5}"/>
              </a:ext>
            </a:extLst>
          </p:cNvPr>
          <p:cNvSpPr txBox="1"/>
          <p:nvPr/>
        </p:nvSpPr>
        <p:spPr>
          <a:xfrm>
            <a:off x="8984776" y="1727731"/>
            <a:ext cx="2743200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>
                <a:solidFill>
                  <a:srgbClr val="C00000"/>
                </a:solidFill>
                <a:latin typeface="Garamond"/>
              </a:rPr>
              <a:t>Any Questions?</a:t>
            </a:r>
          </a:p>
        </p:txBody>
      </p:sp>
      <p:sp>
        <p:nvSpPr>
          <p:cNvPr id="10" name="Slide Number Placeholder 7">
            <a:extLst>
              <a:ext uri="{FF2B5EF4-FFF2-40B4-BE49-F238E27FC236}">
                <a16:creationId xmlns:a16="http://schemas.microsoft.com/office/drawing/2014/main" id="{391451F0-F6D7-181C-368B-15F135B4FFD3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10   |</a:t>
            </a:r>
          </a:p>
        </p:txBody>
      </p:sp>
    </p:spTree>
    <p:extLst>
      <p:ext uri="{BB962C8B-B14F-4D97-AF65-F5344CB8AC3E}">
        <p14:creationId xmlns:p14="http://schemas.microsoft.com/office/powerpoint/2010/main" val="2426109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9F769-893A-05E1-086B-2A7DD561C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AD4A5C83-8267-4125-A84E-539ACCB8DC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69" y="3428443"/>
            <a:ext cx="1905000" cy="1905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E057FD-5108-FCFD-BE00-D04A84766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Next Steps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032BE9-1497-2754-DE6B-33CCACE56725}"/>
              </a:ext>
            </a:extLst>
          </p:cNvPr>
          <p:cNvSpPr txBox="1"/>
          <p:nvPr/>
        </p:nvSpPr>
        <p:spPr>
          <a:xfrm>
            <a:off x="3048721" y="3837765"/>
            <a:ext cx="7417367" cy="10926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500" b="1" dirty="0">
                <a:solidFill>
                  <a:srgbClr val="C00000"/>
                </a:solidFill>
                <a:latin typeface="Garamond"/>
              </a:rPr>
              <a:t>Attend an </a:t>
            </a:r>
            <a:r>
              <a:rPr lang="en-US" sz="2500" b="1">
                <a:solidFill>
                  <a:srgbClr val="C00000"/>
                </a:solidFill>
                <a:latin typeface="Garamond"/>
              </a:rPr>
              <a:t>Upcoming Workshop!</a:t>
            </a:r>
            <a:endParaRPr lang="en-US" sz="2500" b="1" dirty="0">
              <a:solidFill>
                <a:srgbClr val="C00000"/>
              </a:solidFill>
              <a:latin typeface="Garamond"/>
            </a:endParaRPr>
          </a:p>
          <a:p>
            <a:r>
              <a:rPr lang="en-US" sz="2000">
                <a:ea typeface="+mn-lt"/>
                <a:cs typeface="+mn-lt"/>
              </a:rPr>
              <a:t>See our upcoming workshops by using the QR code or by visiting </a:t>
            </a:r>
            <a:r>
              <a:rPr lang="en-US" sz="2000" dirty="0">
                <a:ea typeface="+mn-lt"/>
                <a:cs typeface="+mn-lt"/>
                <a:hlinkClick r:id="rId4"/>
              </a:rPr>
              <a:t>https://international.northeastern.edu/itc/workshops/</a:t>
            </a:r>
            <a:r>
              <a:rPr lang="en-US" sz="2000" dirty="0">
                <a:ea typeface="+mn-lt"/>
                <a:cs typeface="+mn-lt"/>
              </a:rPr>
              <a:t> 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EAA6254-8942-600A-2150-563C5280188E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16" name="Graphic 15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19A5FFC3-475C-C404-6D04-FB7A490821E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8" name="Picture 1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C20C7DB4-0049-BAD6-6672-2981E1EAC51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C60434D-FA43-F7BE-7495-8BF14E4386D9}"/>
              </a:ext>
            </a:extLst>
          </p:cNvPr>
          <p:cNvSpPr txBox="1"/>
          <p:nvPr/>
        </p:nvSpPr>
        <p:spPr>
          <a:xfrm>
            <a:off x="1320235" y="1482317"/>
            <a:ext cx="8005746" cy="10926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500" b="1">
                <a:solidFill>
                  <a:srgbClr val="C00000"/>
                </a:solidFill>
                <a:latin typeface="Garamond"/>
              </a:rPr>
              <a:t>Book a 1-on-1 Tutoring Appointment!</a:t>
            </a:r>
            <a:endParaRPr lang="en-US" sz="2500" b="1" dirty="0">
              <a:solidFill>
                <a:srgbClr val="C00000"/>
              </a:solidFill>
              <a:latin typeface="Garamond"/>
            </a:endParaRPr>
          </a:p>
          <a:p>
            <a:r>
              <a:rPr lang="en-US" sz="2000">
                <a:ea typeface="+mn-lt"/>
                <a:cs typeface="+mn-lt"/>
              </a:rPr>
              <a:t>View our tutors' schedules and book by using the QR code or by visiting </a:t>
            </a:r>
            <a:r>
              <a:rPr lang="en-US" sz="2000" dirty="0">
                <a:ea typeface="+mn-lt"/>
                <a:cs typeface="+mn-lt"/>
                <a:hlinkClick r:id="rId7"/>
              </a:rPr>
              <a:t>https://web.penjiapp.com/communities/northeastern/itc/</a:t>
            </a:r>
            <a:r>
              <a:rPr lang="en-US" sz="2000" dirty="0">
                <a:ea typeface="+mn-lt"/>
                <a:cs typeface="+mn-lt"/>
              </a:rPr>
              <a:t> </a:t>
            </a:r>
            <a:endParaRPr lang="en-US" sz="2000" dirty="0"/>
          </a:p>
        </p:txBody>
      </p:sp>
      <p:pic>
        <p:nvPicPr>
          <p:cNvPr id="9" name="Picture 8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002FE1A5-01EA-1BCB-6820-B29D8C7F14E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29677" y="1077892"/>
            <a:ext cx="1905000" cy="1905000"/>
          </a:xfrm>
          <a:prstGeom prst="rect">
            <a:avLst/>
          </a:prstGeom>
        </p:spPr>
      </p:pic>
      <p:sp>
        <p:nvSpPr>
          <p:cNvPr id="5" name="Slide Number Placeholder 7">
            <a:extLst>
              <a:ext uri="{FF2B5EF4-FFF2-40B4-BE49-F238E27FC236}">
                <a16:creationId xmlns:a16="http://schemas.microsoft.com/office/drawing/2014/main" id="{A6EAB6A8-7CFF-87E9-F9B0-06BBDF6EE04B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11   |</a:t>
            </a:r>
          </a:p>
        </p:txBody>
      </p:sp>
    </p:spTree>
    <p:extLst>
      <p:ext uri="{BB962C8B-B14F-4D97-AF65-F5344CB8AC3E}">
        <p14:creationId xmlns:p14="http://schemas.microsoft.com/office/powerpoint/2010/main" val="3834247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EFC23-51C8-C4AC-3C3D-0F6D5A85F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8403" y="2286837"/>
            <a:ext cx="1896609" cy="160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Agenda</a:t>
            </a:r>
            <a:endParaRPr lang="en-US" sz="4000" b="1">
              <a:solidFill>
                <a:srgbClr val="C00000"/>
              </a:solidFill>
              <a:latin typeface="Garamon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2D386-47F5-718C-2C62-235A82947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4746" y="721983"/>
            <a:ext cx="6117370" cy="472637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+mn-lt"/>
                <a:cs typeface="+mn-lt"/>
              </a:rPr>
              <a:t>What is Research?</a:t>
            </a:r>
            <a:endParaRPr lang="en-US" sz="2500" dirty="0">
              <a:latin typeface="Aptos"/>
              <a:ea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+mn-lt"/>
                <a:cs typeface="+mn-lt"/>
              </a:rPr>
              <a:t>Presentation from the Library</a:t>
            </a:r>
            <a:endParaRPr lang="en-US" sz="2500" dirty="0">
              <a:latin typeface="Aptos"/>
              <a:ea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+mn-lt"/>
                <a:cs typeface="+mn-lt"/>
              </a:rPr>
              <a:t>Rhetorical Situation</a:t>
            </a:r>
            <a:endParaRPr lang="en-US" sz="2500" dirty="0">
              <a:latin typeface="Aptos"/>
              <a:ea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+mn-lt"/>
                <a:cs typeface="+mn-lt"/>
              </a:rPr>
              <a:t>Finding &amp; Evaluating Sources Strategies</a:t>
            </a:r>
            <a:endParaRPr lang="en-US" sz="2500" dirty="0">
              <a:latin typeface="Aptos"/>
              <a:ea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Presenting Sources Strategies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Research Resources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Practicing Self-Compassion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+mn-lt"/>
                <a:cs typeface="+mn-lt"/>
              </a:rPr>
              <a:t>Recap &amp; Next Steps</a:t>
            </a:r>
            <a:endParaRPr lang="en-US" sz="2500" dirty="0">
              <a:latin typeface="Aptos"/>
              <a:ea typeface="Calibri"/>
              <a:cs typeface="Calibri"/>
            </a:endParaRPr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2E105063-98BA-A4E0-0D0D-D11201355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 4    |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F1B223-72FE-C440-781C-8EA3606F6615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9" name="Graphic 8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57C10B94-8773-93F4-7AC1-24208AEEB66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3" name="Picture 1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F6F8762-6AA4-9074-0278-DD1E24137C8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56D05C4-3537-A698-645E-2E71B0DFAD5E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2     |</a:t>
            </a:r>
          </a:p>
        </p:txBody>
      </p:sp>
    </p:spTree>
    <p:extLst>
      <p:ext uri="{BB962C8B-B14F-4D97-AF65-F5344CB8AC3E}">
        <p14:creationId xmlns:p14="http://schemas.microsoft.com/office/powerpoint/2010/main" val="2230451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9ECCC2-9BAD-8C61-04FC-B2BDB96D5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E049B-5C1B-CBBB-06E2-08C2BFFFA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89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Disclaimer</a:t>
            </a:r>
            <a:endParaRPr lang="en-US" sz="4000" b="1">
              <a:solidFill>
                <a:srgbClr val="C00000"/>
              </a:solidFill>
              <a:latin typeface="Garamon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C895A-8A51-1469-64B2-2ECB574A8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87" y="1313996"/>
            <a:ext cx="5901590" cy="376351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en-US" sz="2500">
                <a:latin typeface="Aptos"/>
                <a:ea typeface="Calibri"/>
                <a:cs typeface="Calibri"/>
              </a:rPr>
              <a:t>This is an overview.</a:t>
            </a:r>
            <a:endParaRPr lang="en-US">
              <a:latin typeface="Aptos"/>
            </a:endParaRPr>
          </a:p>
          <a:p>
            <a:pPr marL="0" indent="0" algn="ctr">
              <a:buNone/>
            </a:pPr>
            <a:endParaRPr lang="en-US" sz="2500">
              <a:latin typeface="Aptos"/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sz="2500">
                <a:latin typeface="Aptos"/>
              </a:rPr>
              <a:t>Each person is different with their own unique background, interests, needs, abilities, and context.</a:t>
            </a:r>
            <a:endParaRPr lang="en-US">
              <a:latin typeface="Aptos"/>
            </a:endParaRPr>
          </a:p>
          <a:p>
            <a:pPr marL="0" indent="0" algn="ctr">
              <a:buNone/>
            </a:pPr>
            <a:endParaRPr lang="en-US" sz="2500">
              <a:latin typeface="Aptos"/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sz="2500">
                <a:latin typeface="Aptos"/>
                <a:ea typeface="Calibri"/>
                <a:cs typeface="Calibri"/>
              </a:rPr>
              <a:t>Even the same person can be different today than they were yesterday or will be tomorrow.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F20D4A-7B17-BC71-946D-755715E9BB08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07562050-9116-76B5-D1A2-1645360CC0C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1" name="Picture 10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3BC900E-BD49-0382-E649-02D59836753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2359E86-3151-AC64-BB99-A83928C81F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9943" y="1545311"/>
            <a:ext cx="4911143" cy="3277673"/>
          </a:xfrm>
          <a:prstGeom prst="rect">
            <a:avLst/>
          </a:prstGeom>
        </p:spPr>
      </p:pic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D133DD3D-BAF6-4714-51E1-7E6B514AE193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3     |</a:t>
            </a:r>
          </a:p>
        </p:txBody>
      </p:sp>
    </p:spTree>
    <p:extLst>
      <p:ext uri="{BB962C8B-B14F-4D97-AF65-F5344CB8AC3E}">
        <p14:creationId xmlns:p14="http://schemas.microsoft.com/office/powerpoint/2010/main" val="4221552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BC19B-9697-C409-3837-DE96003DF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1D85B-437F-7CA5-4112-7CA505504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89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What is Research?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642C9-A6EE-DC63-0983-69959F3D6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996"/>
            <a:ext cx="10527323" cy="21122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50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dirty="0">
                <a:ea typeface="+mn-lt"/>
                <a:cs typeface="+mn-lt"/>
              </a:rPr>
              <a:t>"Research is formalized curiosity. It is poking and prying with a purpose." </a:t>
            </a:r>
            <a:endParaRPr lang="en-US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500">
              <a:ea typeface="+mn-lt"/>
              <a:cs typeface="+mn-lt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dirty="0">
                <a:ea typeface="+mn-lt"/>
                <a:cs typeface="+mn-lt"/>
              </a:rPr>
              <a:t>            —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+mn-lt"/>
                <a:cs typeface="+mn-lt"/>
              </a:rPr>
              <a:t> </a:t>
            </a:r>
            <a:r>
              <a:rPr lang="en-US" sz="2500" b="1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Zora Neale Hurston, </a:t>
            </a:r>
            <a:r>
              <a:rPr lang="en-US" sz="2500" b="1" i="1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Dust Tracks on a Road</a:t>
            </a:r>
          </a:p>
        </p:txBody>
      </p:sp>
      <p:sp>
        <p:nvSpPr>
          <p:cNvPr id="11" name="Slide Number Placeholder 7">
            <a:extLst>
              <a:ext uri="{FF2B5EF4-FFF2-40B4-BE49-F238E27FC236}">
                <a16:creationId xmlns:a16="http://schemas.microsoft.com/office/drawing/2014/main" id="{92E11E9F-704D-03EC-0D2F-479EC2C1B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 5    |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D892BF-C7AB-5C3D-9EE3-CB8F9D674D81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3D25D8C8-9CDB-ED85-D8B5-DC6FBB649FB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4E658D83-D748-0AA8-E95D-5F92AE932AF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17892E5-13E9-2E09-729A-B4FD3C5D9FB5}"/>
              </a:ext>
            </a:extLst>
          </p:cNvPr>
          <p:cNvSpPr txBox="1">
            <a:spLocks/>
          </p:cNvSpPr>
          <p:nvPr/>
        </p:nvSpPr>
        <p:spPr>
          <a:xfrm>
            <a:off x="1749063" y="3435965"/>
            <a:ext cx="8682312" cy="27370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b="1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Presentation from the Library</a:t>
            </a:r>
            <a:endParaRPr lang="en-US" sz="2500" b="1" dirty="0">
              <a:solidFill>
                <a:srgbClr val="C00000"/>
              </a:solidFill>
              <a:latin typeface="Garamond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Welcome, </a:t>
            </a:r>
            <a:r>
              <a:rPr lang="en-US" sz="2000" b="1" u="sng"/>
              <a:t>Christine Oka</a:t>
            </a:r>
            <a:r>
              <a:rPr lang="en-US" sz="2000"/>
              <a:t>!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>
                <a:ea typeface="+mn-lt"/>
                <a:cs typeface="+mn-lt"/>
              </a:rPr>
              <a:t>Library Instruction Coordinator &amp; International Student Librarian</a:t>
            </a:r>
            <a:endParaRPr lang="en-US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ea typeface="+mn-lt"/>
              <a:cs typeface="+mn-lt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ea typeface="+mn-lt"/>
                <a:cs typeface="+mn-lt"/>
                <a:hlinkClick r:id="rId4"/>
              </a:rPr>
              <a:t>https://library.northeastern.edu/</a:t>
            </a:r>
            <a:endParaRPr lang="en-US" sz="2000" dirty="0">
              <a:ea typeface="+mn-lt"/>
              <a:cs typeface="+mn-lt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EE5FB80-4D0B-8310-F343-A427C7DCF887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4     |</a:t>
            </a:r>
          </a:p>
        </p:txBody>
      </p:sp>
    </p:spTree>
    <p:extLst>
      <p:ext uri="{BB962C8B-B14F-4D97-AF65-F5344CB8AC3E}">
        <p14:creationId xmlns:p14="http://schemas.microsoft.com/office/powerpoint/2010/main" val="1613924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CEA07-DA62-6012-92D3-570AC6D4D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0981F-5358-A501-398B-8F7CAE1A7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89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Rhetorical Situation</a:t>
            </a:r>
          </a:p>
        </p:txBody>
      </p:sp>
      <p:sp>
        <p:nvSpPr>
          <p:cNvPr id="11" name="Slide Number Placeholder 7">
            <a:extLst>
              <a:ext uri="{FF2B5EF4-FFF2-40B4-BE49-F238E27FC236}">
                <a16:creationId xmlns:a16="http://schemas.microsoft.com/office/drawing/2014/main" id="{ABDCC820-7748-2911-CD84-2E9F8563B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 5    |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003F7A-56AC-9412-6EFD-6962D668F671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88A1018A-397D-F000-7506-B27144B8B80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2DDC90BD-37C9-16DF-F8E0-53E3E0C0A54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2D3C8E30-75AA-DF30-0B5D-F13E8343D328}"/>
              </a:ext>
            </a:extLst>
          </p:cNvPr>
          <p:cNvSpPr/>
          <p:nvPr/>
        </p:nvSpPr>
        <p:spPr>
          <a:xfrm>
            <a:off x="1372285" y="1719372"/>
            <a:ext cx="3202116" cy="2749536"/>
          </a:xfrm>
          <a:prstGeom prst="triangle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rgbClr val="C00000"/>
                </a:solidFill>
                <a:latin typeface="Garamond"/>
              </a:rPr>
              <a:t>Rhetorical Situation</a:t>
            </a:r>
          </a:p>
          <a:p>
            <a:pPr algn="ctr"/>
            <a:endParaRPr lang="en-US" sz="2500" b="1" dirty="0">
              <a:solidFill>
                <a:srgbClr val="C00000"/>
              </a:solidFill>
              <a:latin typeface="Garamond"/>
            </a:endParaRPr>
          </a:p>
          <a:p>
            <a:pPr algn="ctr"/>
            <a:endParaRPr lang="en-US" sz="2500" b="1" dirty="0">
              <a:solidFill>
                <a:srgbClr val="C00000"/>
              </a:solidFill>
              <a:latin typeface="Garamond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4827BB-ABC7-108C-BFC3-027D607A4C75}"/>
              </a:ext>
            </a:extLst>
          </p:cNvPr>
          <p:cNvSpPr txBox="1"/>
          <p:nvPr/>
        </p:nvSpPr>
        <p:spPr>
          <a:xfrm>
            <a:off x="2395299" y="1321803"/>
            <a:ext cx="1159824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/>
              <a:t>Creator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C21202-EEFC-87A0-A039-8A711DC92B60}"/>
              </a:ext>
            </a:extLst>
          </p:cNvPr>
          <p:cNvSpPr txBox="1"/>
          <p:nvPr/>
        </p:nvSpPr>
        <p:spPr>
          <a:xfrm>
            <a:off x="3384909" y="4468763"/>
            <a:ext cx="118951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/>
              <a:t>Message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F3A8C9D-5930-89B8-04EB-8D7EF8E7FC12}"/>
              </a:ext>
            </a:extLst>
          </p:cNvPr>
          <p:cNvSpPr txBox="1"/>
          <p:nvPr/>
        </p:nvSpPr>
        <p:spPr>
          <a:xfrm>
            <a:off x="1375999" y="4468762"/>
            <a:ext cx="122909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/>
              <a:t>Audience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5E4D2D-93AA-49E5-0865-4BB374A05401}"/>
              </a:ext>
            </a:extLst>
          </p:cNvPr>
          <p:cNvSpPr/>
          <p:nvPr/>
        </p:nvSpPr>
        <p:spPr>
          <a:xfrm>
            <a:off x="573867" y="1029690"/>
            <a:ext cx="4796594" cy="4801609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6BD6836-2376-A85C-9C3E-219EA04C1E01}"/>
              </a:ext>
            </a:extLst>
          </p:cNvPr>
          <p:cNvSpPr txBox="1"/>
          <p:nvPr/>
        </p:nvSpPr>
        <p:spPr>
          <a:xfrm>
            <a:off x="4572441" y="1321803"/>
            <a:ext cx="1373579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/>
              <a:t>Context</a:t>
            </a:r>
          </a:p>
        </p:txBody>
      </p:sp>
      <p:pic>
        <p:nvPicPr>
          <p:cNvPr id="21" name="Graphic 20" descr="Teacher outline">
            <a:extLst>
              <a:ext uri="{FF2B5EF4-FFF2-40B4-BE49-F238E27FC236}">
                <a16:creationId xmlns:a16="http://schemas.microsoft.com/office/drawing/2014/main" id="{63A93EA3-CEF8-10BB-12DD-3FF8C1A9895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89372" y="1319151"/>
            <a:ext cx="1375951" cy="1389410"/>
          </a:xfrm>
          <a:prstGeom prst="rect">
            <a:avLst/>
          </a:prstGeom>
        </p:spPr>
      </p:pic>
      <p:pic>
        <p:nvPicPr>
          <p:cNvPr id="22" name="Graphic 21" descr="Quotes outline">
            <a:extLst>
              <a:ext uri="{FF2B5EF4-FFF2-40B4-BE49-F238E27FC236}">
                <a16:creationId xmlns:a16="http://schemas.microsoft.com/office/drawing/2014/main" id="{4A5CC6CA-9DDB-3762-373C-4CED4CD2395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73293" y="1319151"/>
            <a:ext cx="1375558" cy="1379516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F114A35E-D887-0F9E-D808-F19272448182}"/>
              </a:ext>
            </a:extLst>
          </p:cNvPr>
          <p:cNvSpPr txBox="1"/>
          <p:nvPr/>
        </p:nvSpPr>
        <p:spPr>
          <a:xfrm>
            <a:off x="7411962" y="2692404"/>
            <a:ext cx="1533999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/>
              <a:t>Argument</a:t>
            </a:r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3AAC57E-8756-DDDB-395C-CABF8DDFBD80}"/>
              </a:ext>
            </a:extLst>
          </p:cNvPr>
          <p:cNvSpPr txBox="1"/>
          <p:nvPr/>
        </p:nvSpPr>
        <p:spPr>
          <a:xfrm>
            <a:off x="9896544" y="2717153"/>
            <a:ext cx="153191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/>
              <a:t>Evidence</a:t>
            </a:r>
          </a:p>
        </p:txBody>
      </p:sp>
      <p:pic>
        <p:nvPicPr>
          <p:cNvPr id="26" name="Graphic 25" descr="Open book outline">
            <a:extLst>
              <a:ext uri="{FF2B5EF4-FFF2-40B4-BE49-F238E27FC236}">
                <a16:creationId xmlns:a16="http://schemas.microsoft.com/office/drawing/2014/main" id="{8D5AB3A8-C0A7-6C14-3BF9-92B9C430DC7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488288" y="3665775"/>
            <a:ext cx="1375558" cy="1379516"/>
          </a:xfrm>
          <a:prstGeom prst="rect">
            <a:avLst/>
          </a:prstGeom>
        </p:spPr>
      </p:pic>
      <p:pic>
        <p:nvPicPr>
          <p:cNvPr id="27" name="Graphic 26" descr="Reflection outline">
            <a:extLst>
              <a:ext uri="{FF2B5EF4-FFF2-40B4-BE49-F238E27FC236}">
                <a16:creationId xmlns:a16="http://schemas.microsoft.com/office/drawing/2014/main" id="{B8DB3C23-8755-25E8-29F5-85492965DCE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73294" y="3611539"/>
            <a:ext cx="1375558" cy="1379516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3CBBCA08-4754-DAD6-E338-8CCA9FF0E32F}"/>
              </a:ext>
            </a:extLst>
          </p:cNvPr>
          <p:cNvGrpSpPr/>
          <p:nvPr/>
        </p:nvGrpSpPr>
        <p:grpSpPr>
          <a:xfrm>
            <a:off x="6099540" y="2145392"/>
            <a:ext cx="616426" cy="2583697"/>
            <a:chOff x="6099540" y="2145392"/>
            <a:chExt cx="616426" cy="2583697"/>
          </a:xfrm>
        </p:grpSpPr>
        <p:sp>
          <p:nvSpPr>
            <p:cNvPr id="20" name="TextBox 33">
              <a:extLst>
                <a:ext uri="{FF2B5EF4-FFF2-40B4-BE49-F238E27FC236}">
                  <a16:creationId xmlns:a16="http://schemas.microsoft.com/office/drawing/2014/main" id="{528C59F9-F0DE-B20F-8BF7-714D92BE5891}"/>
                </a:ext>
              </a:extLst>
            </p:cNvPr>
            <p:cNvSpPr txBox="1"/>
            <p:nvPr/>
          </p:nvSpPr>
          <p:spPr>
            <a:xfrm>
              <a:off x="6099541" y="3006354"/>
              <a:ext cx="616425" cy="861774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Aft>
                  <a:spcPts val="800"/>
                </a:spcAft>
              </a:pPr>
              <a:r>
                <a:rPr lang="en-US" sz="5000" b="1">
                  <a:solidFill>
                    <a:srgbClr val="C00000"/>
                  </a:solidFill>
                </a:rPr>
                <a:t>→</a:t>
              </a:r>
              <a:endParaRPr lang="en-US" sz="5000"/>
            </a:p>
          </p:txBody>
        </p:sp>
        <p:sp>
          <p:nvSpPr>
            <p:cNvPr id="28" name="TextBox 33">
              <a:extLst>
                <a:ext uri="{FF2B5EF4-FFF2-40B4-BE49-F238E27FC236}">
                  <a16:creationId xmlns:a16="http://schemas.microsoft.com/office/drawing/2014/main" id="{9EA7AD11-3406-E6A8-6C19-177EEEEDACA9}"/>
                </a:ext>
              </a:extLst>
            </p:cNvPr>
            <p:cNvSpPr txBox="1"/>
            <p:nvPr/>
          </p:nvSpPr>
          <p:spPr>
            <a:xfrm>
              <a:off x="6099541" y="3867315"/>
              <a:ext cx="616425" cy="861774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Aft>
                  <a:spcPts val="800"/>
                </a:spcAft>
              </a:pPr>
              <a:r>
                <a:rPr lang="en-US" sz="5000" b="1">
                  <a:solidFill>
                    <a:srgbClr val="C00000"/>
                  </a:solidFill>
                </a:rPr>
                <a:t>→</a:t>
              </a:r>
              <a:endParaRPr lang="en-US" sz="5000"/>
            </a:p>
          </p:txBody>
        </p:sp>
        <p:sp>
          <p:nvSpPr>
            <p:cNvPr id="29" name="TextBox 33">
              <a:extLst>
                <a:ext uri="{FF2B5EF4-FFF2-40B4-BE49-F238E27FC236}">
                  <a16:creationId xmlns:a16="http://schemas.microsoft.com/office/drawing/2014/main" id="{ECCCDFAA-B731-7442-BEFE-2FFA2BA2E023}"/>
                </a:ext>
              </a:extLst>
            </p:cNvPr>
            <p:cNvSpPr txBox="1"/>
            <p:nvPr/>
          </p:nvSpPr>
          <p:spPr>
            <a:xfrm>
              <a:off x="6099540" y="2145392"/>
              <a:ext cx="616425" cy="861774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Aft>
                  <a:spcPts val="800"/>
                </a:spcAft>
              </a:pPr>
              <a:r>
                <a:rPr lang="en-US" sz="5000" b="1">
                  <a:solidFill>
                    <a:srgbClr val="C00000"/>
                  </a:solidFill>
                </a:rPr>
                <a:t>→</a:t>
              </a:r>
              <a:endParaRPr lang="en-US" sz="5000"/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84E2A165-3718-3FEF-120B-BE813CC19758}"/>
              </a:ext>
            </a:extLst>
          </p:cNvPr>
          <p:cNvSpPr txBox="1"/>
          <p:nvPr/>
        </p:nvSpPr>
        <p:spPr>
          <a:xfrm>
            <a:off x="9896544" y="4874254"/>
            <a:ext cx="153191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/>
              <a:t>Bias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99E6DAF-86D5-022A-E350-7A0F9E51E0CD}"/>
              </a:ext>
            </a:extLst>
          </p:cNvPr>
          <p:cNvSpPr txBox="1"/>
          <p:nvPr/>
        </p:nvSpPr>
        <p:spPr>
          <a:xfrm>
            <a:off x="7347107" y="4874253"/>
            <a:ext cx="166294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/>
              <a:t>Genre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D5E1F4-4292-EC97-3F25-360BE7F3AEFA}"/>
              </a:ext>
            </a:extLst>
          </p:cNvPr>
          <p:cNvSpPr txBox="1"/>
          <p:nvPr/>
        </p:nvSpPr>
        <p:spPr>
          <a:xfrm>
            <a:off x="7231360" y="5279365"/>
            <a:ext cx="189444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500" dirty="0"/>
              <a:t>Does it follow the usual conventions?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7FA417-EFDC-0844-ABA5-E7AF17DD4A74}"/>
              </a:ext>
            </a:extLst>
          </p:cNvPr>
          <p:cNvSpPr txBox="1"/>
          <p:nvPr/>
        </p:nvSpPr>
        <p:spPr>
          <a:xfrm>
            <a:off x="9316826" y="5279364"/>
            <a:ext cx="2695021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500" dirty="0"/>
              <a:t>What are </a:t>
            </a:r>
            <a:r>
              <a:rPr lang="en-US" sz="1500" i="1" dirty="0"/>
              <a:t>your </a:t>
            </a:r>
            <a:r>
              <a:rPr lang="en-US" sz="1500" dirty="0"/>
              <a:t>and the creator's assumptions? $?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350015-7A9A-DB51-7201-78AC693C3AF8}"/>
              </a:ext>
            </a:extLst>
          </p:cNvPr>
          <p:cNvSpPr txBox="1"/>
          <p:nvPr/>
        </p:nvSpPr>
        <p:spPr>
          <a:xfrm>
            <a:off x="7234203" y="3093283"/>
            <a:ext cx="188949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500" dirty="0"/>
              <a:t>What is main idea, claim, or thesis?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04B2AD7-6611-7FB7-7002-B275EC71EFC0}"/>
              </a:ext>
            </a:extLst>
          </p:cNvPr>
          <p:cNvSpPr txBox="1"/>
          <p:nvPr/>
        </p:nvSpPr>
        <p:spPr>
          <a:xfrm>
            <a:off x="9326471" y="3101589"/>
            <a:ext cx="2685374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500" dirty="0"/>
              <a:t>Why did the creator choose these sources and not others?</a:t>
            </a:r>
          </a:p>
        </p:txBody>
      </p:sp>
      <p:sp>
        <p:nvSpPr>
          <p:cNvPr id="17" name="TextBox 22">
            <a:extLst>
              <a:ext uri="{FF2B5EF4-FFF2-40B4-BE49-F238E27FC236}">
                <a16:creationId xmlns:a16="http://schemas.microsoft.com/office/drawing/2014/main" id="{C1A55A6B-97D4-2FDE-05C1-1625B9E24429}"/>
              </a:ext>
            </a:extLst>
          </p:cNvPr>
          <p:cNvSpPr txBox="1"/>
          <p:nvPr/>
        </p:nvSpPr>
        <p:spPr>
          <a:xfrm>
            <a:off x="5795546" y="1238762"/>
            <a:ext cx="1693116" cy="56263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cs typeface="Segoe UI"/>
              </a:rPr>
              <a:t>Prompts</a:t>
            </a:r>
          </a:p>
        </p:txBody>
      </p:sp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406EA4C8-9DCE-1B58-3D9E-5EA3A28CE252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5     |</a:t>
            </a:r>
          </a:p>
        </p:txBody>
      </p:sp>
    </p:spTree>
    <p:extLst>
      <p:ext uri="{BB962C8B-B14F-4D97-AF65-F5344CB8AC3E}">
        <p14:creationId xmlns:p14="http://schemas.microsoft.com/office/powerpoint/2010/main" val="1796972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/>
      <p:bldP spid="13" grpId="0"/>
      <p:bldP spid="14" grpId="0"/>
      <p:bldP spid="18" grpId="0" animBg="1"/>
      <p:bldP spid="19" grpId="0"/>
      <p:bldP spid="24" grpId="0"/>
      <p:bldP spid="25" grpId="0"/>
      <p:bldP spid="30" grpId="0"/>
      <p:bldP spid="31" grpId="0"/>
      <p:bldP spid="3" grpId="0"/>
      <p:bldP spid="10" grpId="0"/>
      <p:bldP spid="8" grpId="0"/>
      <p:bldP spid="15" grpId="0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8583A-9AFF-89B1-2A52-C98E059E5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BF70A-58D9-7928-9811-7CECC1C1D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Finding &amp; Evaluating Sources Strategies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ADF006-F955-22CA-D9CE-8873104D9D89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200D9353-00C8-0176-9086-CFA973C4D98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79DEC359-8C55-4B5E-154E-E9FED858DDF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C1C5522D-FAB5-D392-8315-03032DF733EF}"/>
              </a:ext>
            </a:extLst>
          </p:cNvPr>
          <p:cNvSpPr/>
          <p:nvPr/>
        </p:nvSpPr>
        <p:spPr>
          <a:xfrm>
            <a:off x="198699" y="1327441"/>
            <a:ext cx="2816519" cy="457492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 dirty="0">
                <a:solidFill>
                  <a:srgbClr val="C00000"/>
                </a:solidFill>
                <a:latin typeface="Garamond"/>
              </a:rPr>
              <a:t>Search Techniques</a:t>
            </a:r>
            <a:endParaRPr lang="en-US" dirty="0"/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(“word”) = included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(-word) = excluded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(word*) = all terms that start with word-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(e.g., words, wording)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(word1) AND (word2) = 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results have both terms </a:t>
            </a:r>
            <a:endParaRPr lang="en-US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(word1) OR (word2) = 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results have either term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47D361-0D8C-1DA4-7F35-4FFFB0CD985B}"/>
              </a:ext>
            </a:extLst>
          </p:cNvPr>
          <p:cNvSpPr/>
          <p:nvPr/>
        </p:nvSpPr>
        <p:spPr>
          <a:xfrm>
            <a:off x="6209818" y="1331399"/>
            <a:ext cx="2797228" cy="457492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 dirty="0">
                <a:solidFill>
                  <a:srgbClr val="C00000"/>
                </a:solidFill>
                <a:latin typeface="Garamond"/>
              </a:rPr>
              <a:t>More than the Text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Title + Abstract</a:t>
            </a:r>
            <a:endParaRPr lang="en-US" dirty="0">
              <a:solidFill>
                <a:srgbClr val="FFFFFF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Headings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Tables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Graphs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Figures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Bolded Words</a:t>
            </a:r>
          </a:p>
          <a:p>
            <a:pPr algn="ctr"/>
            <a:r>
              <a:rPr lang="en-US" sz="2000" i="1" dirty="0">
                <a:solidFill>
                  <a:schemeClr val="tx1"/>
                </a:solidFill>
              </a:rPr>
              <a:t>Italic Words</a:t>
            </a:r>
          </a:p>
          <a:p>
            <a:pPr algn="ctr"/>
            <a:r>
              <a:rPr lang="en-US" sz="2000" u="sng" dirty="0">
                <a:solidFill>
                  <a:schemeClr val="tx1"/>
                </a:solidFill>
              </a:rPr>
              <a:t>Underlined Words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</a:rPr>
              <a:t>Highlighted Words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CD71703-2C0C-4A0B-F463-15C38B4458FE}"/>
              </a:ext>
            </a:extLst>
          </p:cNvPr>
          <p:cNvSpPr/>
          <p:nvPr/>
        </p:nvSpPr>
        <p:spPr>
          <a:xfrm>
            <a:off x="3213904" y="1331399"/>
            <a:ext cx="2797228" cy="457492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 dirty="0">
                <a:solidFill>
                  <a:srgbClr val="C00000"/>
                </a:solidFill>
                <a:latin typeface="Garamond"/>
              </a:rPr>
              <a:t>What to Ask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Aptos" panose="020B0004020202020204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Who is the author?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Who is the intended audience?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What is the purpose?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When is it from?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How relevant is it to your topic/prompt?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How current is it?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How accurate is the information/evidence?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What are the biases (e.g., funding sources)?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2EE64D8-F003-1C7D-1A00-E87AE00FE1AB}"/>
              </a:ext>
            </a:extLst>
          </p:cNvPr>
          <p:cNvSpPr txBox="1">
            <a:spLocks/>
          </p:cNvSpPr>
          <p:nvPr/>
        </p:nvSpPr>
        <p:spPr>
          <a:xfrm>
            <a:off x="9205732" y="1335847"/>
            <a:ext cx="2786768" cy="4567733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u="sng" dirty="0">
                <a:solidFill>
                  <a:srgbClr val="C00000"/>
                </a:solidFill>
                <a:latin typeface="Garamond"/>
                <a:ea typeface="Calibri"/>
                <a:cs typeface="Calibri"/>
              </a:rPr>
              <a:t>Activity</a:t>
            </a:r>
            <a:endParaRPr lang="en-US" sz="20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Let's practice evaluating sources strategies!</a:t>
            </a:r>
            <a:endParaRPr lang="en-US" sz="2000" dirty="0">
              <a:latin typeface="Aptos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Take out any source. Use one or more of these strategies and see how it feels.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ea typeface="Calibri"/>
                <a:cs typeface="Calibri"/>
              </a:rPr>
              <a:t>Then, we will return and discuss our experience.</a:t>
            </a:r>
          </a:p>
        </p:txBody>
      </p:sp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ABC7046C-79C5-65C6-CEB7-E7630CE29ECE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6     |</a:t>
            </a:r>
          </a:p>
        </p:txBody>
      </p:sp>
    </p:spTree>
    <p:extLst>
      <p:ext uri="{BB962C8B-B14F-4D97-AF65-F5344CB8AC3E}">
        <p14:creationId xmlns:p14="http://schemas.microsoft.com/office/powerpoint/2010/main" val="51609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4" grpId="0" animBg="1"/>
      <p:bldP spid="8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AB1921-3DBF-87A7-D512-3A4C6977B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7C59C-49F9-A363-5530-54A3F976F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Presenting Sources Strategies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DD02D4-6360-F6C8-7EA4-008FED0B9A00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B659F12B-9B1E-2FDF-01EB-169C7AEC9F7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E63FBEB8-A755-CF7C-3C5A-74F6F6106DC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3C5D5413-C100-844A-B738-F1D50509298A}"/>
              </a:ext>
            </a:extLst>
          </p:cNvPr>
          <p:cNvSpPr/>
          <p:nvPr/>
        </p:nvSpPr>
        <p:spPr>
          <a:xfrm>
            <a:off x="200146" y="1327441"/>
            <a:ext cx="2797228" cy="457492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 dirty="0">
                <a:solidFill>
                  <a:srgbClr val="C00000"/>
                </a:solidFill>
                <a:latin typeface="Garamond"/>
              </a:rPr>
              <a:t>Summarizing vs.</a:t>
            </a:r>
            <a:endParaRPr lang="en-US" dirty="0"/>
          </a:p>
          <a:p>
            <a:pPr algn="ctr"/>
            <a:r>
              <a:rPr lang="en-US" sz="2000" b="1" u="sng" dirty="0">
                <a:solidFill>
                  <a:srgbClr val="C00000"/>
                </a:solidFill>
                <a:latin typeface="Garamond"/>
              </a:rPr>
              <a:t>Paraphrasing vs. Quoting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/>
              </a:rPr>
              <a:t>Summarizing: the main idea of the entire work in your own words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Paraphrasing: a specific idea from part of a work in your own words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Quoting: identical to original work in "…"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F438C6-C3AB-F5CE-F48D-727A41AB0C2B}"/>
              </a:ext>
            </a:extLst>
          </p:cNvPr>
          <p:cNvSpPr/>
          <p:nvPr/>
        </p:nvSpPr>
        <p:spPr>
          <a:xfrm>
            <a:off x="3197506" y="1331399"/>
            <a:ext cx="2797228" cy="457492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 dirty="0">
                <a:solidFill>
                  <a:srgbClr val="C00000"/>
                </a:solidFill>
                <a:latin typeface="Garamond"/>
              </a:rPr>
              <a:t>Quote Sandwich</a:t>
            </a:r>
            <a:endParaRPr lang="en-US" dirty="0" err="1"/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Quotes and citations will look different by citation style (e.g., APA, MLA, Chicago).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1 or more sentences.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46C015-6762-72C3-661A-28F45C4D9690}"/>
              </a:ext>
            </a:extLst>
          </p:cNvPr>
          <p:cNvSpPr/>
          <p:nvPr/>
        </p:nvSpPr>
        <p:spPr>
          <a:xfrm>
            <a:off x="6194867" y="1331399"/>
            <a:ext cx="2797228" cy="457492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 dirty="0">
                <a:solidFill>
                  <a:srgbClr val="C00000"/>
                </a:solidFill>
                <a:latin typeface="Garamond"/>
              </a:rPr>
              <a:t>Staying Organized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Aptos" panose="020B0004020202020204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Use citation managers (e.g., Zotero, Mendeley, EndNote).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Use AI Tools 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(e.g., </a:t>
            </a:r>
            <a:r>
              <a:rPr lang="en-US" sz="2000" dirty="0" err="1">
                <a:solidFill>
                  <a:schemeClr val="tx1"/>
                </a:solidFill>
              </a:rPr>
              <a:t>ResearchRabbit</a:t>
            </a:r>
            <a:r>
              <a:rPr lang="en-US" sz="2000" dirty="0">
                <a:solidFill>
                  <a:schemeClr val="tx1"/>
                </a:solidFill>
              </a:rPr>
              <a:t>, Elicit, Scite.ai).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Keep a literature review matrix or use other note-taking strategies. Find more </a:t>
            </a:r>
            <a:r>
              <a:rPr lang="en-US" sz="20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50D05EF-FA7B-65C0-B51F-FD4240F79CD4}"/>
              </a:ext>
            </a:extLst>
          </p:cNvPr>
          <p:cNvSpPr txBox="1">
            <a:spLocks/>
          </p:cNvSpPr>
          <p:nvPr/>
        </p:nvSpPr>
        <p:spPr>
          <a:xfrm>
            <a:off x="9192228" y="1335847"/>
            <a:ext cx="2786768" cy="4567733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b="1" u="sng" dirty="0">
                <a:solidFill>
                  <a:srgbClr val="C00000"/>
                </a:solidFill>
                <a:latin typeface="Garamond"/>
                <a:ea typeface="Calibri"/>
                <a:cs typeface="Calibri"/>
              </a:rPr>
              <a:t>Resources</a:t>
            </a:r>
            <a:endParaRPr lang="en-US" sz="2000" dirty="0"/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US" sz="1000" dirty="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Purdue OWL (</a:t>
            </a:r>
            <a:r>
              <a:rPr lang="en-US" sz="1500" dirty="0">
                <a:ea typeface="+mn-lt"/>
                <a:cs typeface="+mn-lt"/>
                <a:hlinkClick r:id="rId5"/>
              </a:rPr>
              <a:t>https://owl.purdue.edu/owl/research_and_citation/using_research/quoting_paraphrasing_and_summarizing/index.html</a:t>
            </a:r>
            <a:r>
              <a:rPr lang="en-US" sz="2000" dirty="0">
                <a:ea typeface="+mn-lt"/>
                <a:cs typeface="+mn-lt"/>
              </a:rPr>
              <a:t>)</a:t>
            </a:r>
            <a:endParaRPr lang="en-US" dirty="0">
              <a:ea typeface="+mn-lt"/>
              <a:cs typeface="+mn-lt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>
                <a:ea typeface="+mn-lt"/>
                <a:cs typeface="+mn-lt"/>
              </a:rPr>
              <a:t>Manchester University Academic </a:t>
            </a:r>
            <a:r>
              <a:rPr lang="en-US" sz="2000" dirty="0" err="1">
                <a:ea typeface="+mn-lt"/>
                <a:cs typeface="+mn-lt"/>
              </a:rPr>
              <a:t>Phrasebank</a:t>
            </a:r>
            <a:r>
              <a:rPr lang="en-US" sz="2000" dirty="0">
                <a:ea typeface="+mn-lt"/>
                <a:cs typeface="+mn-lt"/>
              </a:rPr>
              <a:t> (</a:t>
            </a:r>
            <a:r>
              <a:rPr lang="en-US" sz="1500" dirty="0">
                <a:ea typeface="+mn-lt"/>
                <a:cs typeface="+mn-lt"/>
                <a:hlinkClick r:id="rId6"/>
              </a:rPr>
              <a:t>https://www.phrasebank.manchester.ac.uk/</a:t>
            </a:r>
            <a:r>
              <a:rPr lang="en-US" sz="2000" dirty="0">
                <a:ea typeface="+mn-lt"/>
                <a:cs typeface="+mn-lt"/>
              </a:rPr>
              <a:t>)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>
                <a:ea typeface="+mn-lt"/>
                <a:cs typeface="+mn-lt"/>
              </a:rPr>
              <a:t>Grammarly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err="1">
                <a:ea typeface="+mn-lt"/>
                <a:cs typeface="+mn-lt"/>
              </a:rPr>
              <a:t>Scribbr</a:t>
            </a:r>
            <a:r>
              <a:rPr lang="en-US" sz="2000" dirty="0">
                <a:ea typeface="+mn-lt"/>
                <a:cs typeface="+mn-lt"/>
              </a:rPr>
              <a:t>/</a:t>
            </a:r>
            <a:r>
              <a:rPr lang="en-US" sz="2000" err="1">
                <a:ea typeface="+mn-lt"/>
                <a:cs typeface="+mn-lt"/>
              </a:rPr>
              <a:t>QuillBot</a:t>
            </a:r>
            <a:endParaRPr lang="en-US" sz="2000">
              <a:ea typeface="+mn-lt"/>
              <a:cs typeface="+mn-lt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/>
              <a:t>Citation Tools</a:t>
            </a:r>
          </a:p>
        </p:txBody>
      </p:sp>
      <p:pic>
        <p:nvPicPr>
          <p:cNvPr id="6" name="Picture 5" descr="Sandwich Your Quotations | Thoughtful Learning K-12">
            <a:extLst>
              <a:ext uri="{FF2B5EF4-FFF2-40B4-BE49-F238E27FC236}">
                <a16:creationId xmlns:a16="http://schemas.microsoft.com/office/drawing/2014/main" id="{EB3CD947-D3EA-D42C-5893-EB8762DA535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t="14500" b="12500"/>
          <a:stretch>
            <a:fillRect/>
          </a:stretch>
        </p:blipFill>
        <p:spPr>
          <a:xfrm>
            <a:off x="3483430" y="4136572"/>
            <a:ext cx="2220685" cy="1589316"/>
          </a:xfrm>
          <a:prstGeom prst="rect">
            <a:avLst/>
          </a:prstGeom>
        </p:spPr>
      </p:pic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A7ACFB9A-A111-63D1-85B2-9E6EF005E123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7     |</a:t>
            </a:r>
          </a:p>
        </p:txBody>
      </p:sp>
    </p:spTree>
    <p:extLst>
      <p:ext uri="{BB962C8B-B14F-4D97-AF65-F5344CB8AC3E}">
        <p14:creationId xmlns:p14="http://schemas.microsoft.com/office/powerpoint/2010/main" val="1497190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4" grpId="0" animBg="1"/>
      <p:bldP spid="8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36517-AB8A-4042-217B-0D4752E6B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E94E41DF-16B7-5CC0-CC98-FB8CDA87660C}"/>
              </a:ext>
            </a:extLst>
          </p:cNvPr>
          <p:cNvSpPr/>
          <p:nvPr/>
        </p:nvSpPr>
        <p:spPr>
          <a:xfrm>
            <a:off x="199675" y="1332111"/>
            <a:ext cx="8791804" cy="457880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500" b="1" u="sng" dirty="0">
                <a:solidFill>
                  <a:srgbClr val="C00000"/>
                </a:solidFill>
                <a:latin typeface="Garamond"/>
              </a:rPr>
              <a:t>On-Campus Supports</a:t>
            </a:r>
            <a:endParaRPr lang="en-US" sz="2500" b="1" dirty="0">
              <a:solidFill>
                <a:srgbClr val="C00000"/>
              </a:solidFill>
              <a:latin typeface="Garamond"/>
            </a:endParaRPr>
          </a:p>
          <a:p>
            <a:pPr algn="ctr"/>
            <a:endParaRPr lang="en-US" sz="200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/>
              </a:rPr>
              <a:t>Library (</a:t>
            </a:r>
            <a:r>
              <a:rPr lang="en-US" sz="2000" dirty="0">
                <a:solidFill>
                  <a:schemeClr val="tx1"/>
                </a:solidFill>
                <a:latin typeface="Apto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https://library.northeastern.edu/</a:t>
            </a:r>
            <a:r>
              <a:rPr lang="en-US" sz="2000" dirty="0">
                <a:solidFill>
                  <a:schemeClr val="tx1"/>
                </a:solidFill>
                <a:latin typeface="Aptos"/>
              </a:rPr>
              <a:t>)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/>
              </a:rPr>
              <a:t>Disability Access Services(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https://disabilityaccessservices.northeastern.edu/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)</a:t>
            </a:r>
            <a:endParaRPr lang="en-US" sz="2000">
              <a:solidFill>
                <a:schemeClr val="tx1"/>
              </a:solidFill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latin typeface="Aptos"/>
              </a:rPr>
              <a:t>ITC (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https://international.northeastern.edu/itc/tutoring/</a:t>
            </a:r>
            <a:r>
              <a:rPr lang="en-US" sz="2000">
                <a:solidFill>
                  <a:schemeClr val="tx1"/>
                </a:solidFill>
                <a:ea typeface="+mn-lt"/>
                <a:cs typeface="+mn-lt"/>
              </a:rPr>
              <a:t>)</a:t>
            </a:r>
            <a:endParaRPr lang="en-US" sz="200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/>
              </a:rPr>
              <a:t>Global Learner Support (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https://gls.northeastern.edu/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)</a:t>
            </a:r>
            <a:endParaRPr lang="en-US" sz="2000" dirty="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/>
              </a:rPr>
              <a:t>Writing Center (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https://cssh.northeastern.edu/writingcenter/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)</a:t>
            </a:r>
            <a:endParaRPr lang="en-US" sz="2000" dirty="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/>
              </a:rPr>
              <a:t>Academic Integrity Policy (</a:t>
            </a:r>
            <a:r>
              <a:rPr lang="en-US" sz="2000" dirty="0">
                <a:solidFill>
                  <a:schemeClr val="tx1"/>
                </a:solidFill>
                <a:latin typeface="Aptos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https://osccr.sites.northeastern.edu/academic-integrity-policy/</a:t>
            </a:r>
            <a:r>
              <a:rPr lang="en-US" sz="2000" dirty="0">
                <a:solidFill>
                  <a:schemeClr val="tx1"/>
                </a:solidFill>
                <a:latin typeface="Aptos"/>
              </a:rPr>
              <a:t>)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2000" dirty="0" err="1">
                <a:solidFill>
                  <a:schemeClr val="tx1"/>
                </a:solidFill>
                <a:latin typeface="Aptos"/>
              </a:rPr>
              <a:t>Wyzant</a:t>
            </a:r>
            <a:r>
              <a:rPr lang="en-US" sz="2000" dirty="0">
                <a:solidFill>
                  <a:schemeClr val="tx1"/>
                </a:solidFill>
                <a:latin typeface="Aptos"/>
              </a:rPr>
              <a:t> and Peer Tutoring (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https://cps.northeastern.edu/current-students/tutoring-services/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)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/>
              </a:rPr>
              <a:t>Friends and Classmates</a:t>
            </a:r>
            <a:endParaRPr lang="en-US" dirty="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latin typeface="Aptos"/>
              </a:rPr>
              <a:t>Instructors and Teaching Staff (See how in our classroom culture </a:t>
            </a:r>
            <a:r>
              <a:rPr lang="en-US" sz="2000" dirty="0">
                <a:solidFill>
                  <a:schemeClr val="tx1"/>
                </a:solidFill>
                <a:latin typeface="Aptos"/>
              </a:rPr>
              <a:t>workshop.)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E27D27-6E9F-8FC0-3FDD-EFD34B749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Research Resources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19B732-4435-6F17-FD0F-3A21DCAA0A87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29A31034-66D6-1AB1-0293-09B82F973EB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DDE0003A-8BB4-E5E5-41D8-0720EFB796E4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7484748-E340-4BEC-8ADF-9F4F6848BE9B}"/>
              </a:ext>
            </a:extLst>
          </p:cNvPr>
          <p:cNvSpPr txBox="1">
            <a:spLocks/>
          </p:cNvSpPr>
          <p:nvPr/>
        </p:nvSpPr>
        <p:spPr>
          <a:xfrm>
            <a:off x="9194460" y="1335847"/>
            <a:ext cx="2786768" cy="4567733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u="sng" dirty="0">
                <a:solidFill>
                  <a:srgbClr val="C00000"/>
                </a:solidFill>
                <a:latin typeface="Garamond"/>
                <a:ea typeface="Calibri"/>
                <a:cs typeface="Calibri"/>
              </a:rPr>
              <a:t>Activity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Let's explore some studying resources!</a:t>
            </a:r>
            <a:endParaRPr lang="en-US" sz="2000" dirty="0">
              <a:latin typeface="Aptos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Browse one (or more) of these supports.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ea typeface="Calibri"/>
                <a:cs typeface="Calibri"/>
              </a:rPr>
              <a:t>Share your own resources in the chat!</a:t>
            </a:r>
          </a:p>
        </p:txBody>
      </p:sp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57DD1AEE-559A-2E31-D957-14F5EBCAB831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8     |</a:t>
            </a:r>
          </a:p>
        </p:txBody>
      </p:sp>
    </p:spTree>
    <p:extLst>
      <p:ext uri="{BB962C8B-B14F-4D97-AF65-F5344CB8AC3E}">
        <p14:creationId xmlns:p14="http://schemas.microsoft.com/office/powerpoint/2010/main" val="542184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A58ED3-2BB6-76BF-1709-1753FC2B9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C0153-3F79-CDB8-7519-56E69ABBB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573" y="1185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Practicing Self-Compassion</a:t>
            </a:r>
            <a:endParaRPr lang="en-US" sz="4000" b="1">
              <a:solidFill>
                <a:srgbClr val="C00000"/>
              </a:solidFill>
              <a:latin typeface="Garamon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F1417-E9B2-FE31-B379-021FB2DC0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776" y="1077154"/>
            <a:ext cx="11320529" cy="5072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en-US" sz="2500" dirty="0">
                <a:latin typeface="Aptos"/>
                <a:ea typeface="Calibri"/>
                <a:cs typeface="Calibri"/>
              </a:rPr>
              <a:t>Be kind to yourself. Everyone struggles with research!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57BB51-CF9E-2BA7-AAF4-8A37482C7762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F823142C-4BCD-DDFE-0F05-C447B6ED8CB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1" name="Picture 10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4744018C-2C30-E068-0AD9-E7103B6C1D8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D31B6A97-665F-161C-1D97-9B3877D46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50445"/>
              </p:ext>
            </p:extLst>
          </p:nvPr>
        </p:nvGraphicFramePr>
        <p:xfrm>
          <a:off x="398059" y="1717343"/>
          <a:ext cx="11399384" cy="389325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699692">
                  <a:extLst>
                    <a:ext uri="{9D8B030D-6E8A-4147-A177-3AD203B41FA5}">
                      <a16:colId xmlns:a16="http://schemas.microsoft.com/office/drawing/2014/main" val="2771529130"/>
                    </a:ext>
                  </a:extLst>
                </a:gridCol>
                <a:gridCol w="5699692">
                  <a:extLst>
                    <a:ext uri="{9D8B030D-6E8A-4147-A177-3AD203B41FA5}">
                      <a16:colId xmlns:a16="http://schemas.microsoft.com/office/drawing/2014/main" val="3496994204"/>
                    </a:ext>
                  </a:extLst>
                </a:gridCol>
              </a:tblGrid>
              <a:tr h="537001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sng" strike="noStrike" noProof="0" dirty="0">
                          <a:solidFill>
                            <a:srgbClr val="C00000"/>
                          </a:solidFill>
                          <a:latin typeface="Garamond"/>
                        </a:rPr>
                        <a:t>Anxious Thinking</a:t>
                      </a:r>
                      <a:endParaRPr lang="en-US" sz="2000" b="1" u="sng" dirty="0">
                        <a:solidFill>
                          <a:srgbClr val="C00000"/>
                        </a:solidFill>
                        <a:latin typeface="Garamond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sng" strike="noStrike" noProof="0" dirty="0">
                          <a:solidFill>
                            <a:srgbClr val="C00000"/>
                          </a:solidFill>
                          <a:latin typeface="Garamond"/>
                        </a:rPr>
                        <a:t>Growth Mindset Reframing</a:t>
                      </a: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372603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"I don't know where to start looking for sources—it's too overwhelming."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"I can start with the library's database, ask a librarian for guidance, and use resources." 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728036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"I'm afraid I'll accidentally use a bad or unreliable source and lose points."</a:t>
                      </a:r>
                      <a:endParaRPr lang="en-US" dirty="0">
                        <a:latin typeface="Aptos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"I can evaluate sources by using information checklists and/or library guides for credibility."</a:t>
                      </a:r>
                      <a:endParaRPr lang="en-US" dirty="0"/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3728139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"I'm not confident that I know how to use sources without plagiarizing."</a:t>
                      </a:r>
                      <a:endParaRPr lang="en-US" dirty="0"/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"I can use citation tools, consult resources, and practice presenting sources for more confidence."</a:t>
                      </a:r>
                      <a:endParaRPr lang="en-US" dirty="0"/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430410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"I've never done this kind of research before—I'm not sure I can do it."</a:t>
                      </a: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"Every student starts somewhere. Research is a skill I can build with practice and patience." 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997439"/>
                  </a:ext>
                </a:extLst>
              </a:tr>
            </a:tbl>
          </a:graphicData>
        </a:graphic>
      </p:graphicFrame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F6EDBDA-7E58-5D2C-2EFD-2B03D4AF8CBB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9     |</a:t>
            </a:r>
          </a:p>
        </p:txBody>
      </p:sp>
    </p:spTree>
    <p:extLst>
      <p:ext uri="{BB962C8B-B14F-4D97-AF65-F5344CB8AC3E}">
        <p14:creationId xmlns:p14="http://schemas.microsoft.com/office/powerpoint/2010/main" val="272349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DF4AB75741934585B49C574C3B9B2D" ma:contentTypeVersion="12" ma:contentTypeDescription="Create a new document." ma:contentTypeScope="" ma:versionID="b3544c0cc88d38835dcc2fafca8287ab">
  <xsd:schema xmlns:xsd="http://www.w3.org/2001/XMLSchema" xmlns:xs="http://www.w3.org/2001/XMLSchema" xmlns:p="http://schemas.microsoft.com/office/2006/metadata/properties" xmlns:ns2="50c730c9-dd0d-4899-80b8-249058eacbed" xmlns:ns3="5ecfc496-633d-4fed-b9a1-80ebac830bfc" targetNamespace="http://schemas.microsoft.com/office/2006/metadata/properties" ma:root="true" ma:fieldsID="70d3f10233f888ac9af7a6520b2a0262" ns2:_="" ns3:_="">
    <xsd:import namespace="50c730c9-dd0d-4899-80b8-249058eacbed"/>
    <xsd:import namespace="5ecfc496-633d-4fed-b9a1-80ebac830b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c730c9-dd0d-4899-80b8-249058eacb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9a8f194-becd-4f93-a34b-b9b3045b78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cfc496-633d-4fed-b9a1-80ebac830bf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bda3c14-c5aa-49e1-92c9-648535492e29}" ma:internalName="TaxCatchAll" ma:showField="CatchAllData" ma:web="5ecfc496-633d-4fed-b9a1-80ebac830b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cfc496-633d-4fed-b9a1-80ebac830bfc" xsi:nil="true"/>
    <lcf76f155ced4ddcb4097134ff3c332f xmlns="50c730c9-dd0d-4899-80b8-249058eacbed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0A7B02F-3A63-4E33-BB74-BD251BC32B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c730c9-dd0d-4899-80b8-249058eacbed"/>
    <ds:schemaRef ds:uri="5ecfc496-633d-4fed-b9a1-80ebac830b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AC494D8-8908-4B05-9DAC-594E734FA815}">
  <ds:schemaRefs>
    <ds:schemaRef ds:uri="http://schemas.microsoft.com/office/2006/metadata/properties"/>
    <ds:schemaRef ds:uri="http://schemas.microsoft.com/office/infopath/2007/PartnerControls"/>
    <ds:schemaRef ds:uri="5ecfc496-633d-4fed-b9a1-80ebac830bfc"/>
    <ds:schemaRef ds:uri="50c730c9-dd0d-4899-80b8-249058eacbed"/>
  </ds:schemaRefs>
</ds:datastoreItem>
</file>

<file path=customXml/itemProps3.xml><?xml version="1.0" encoding="utf-8"?>
<ds:datastoreItem xmlns:ds="http://schemas.openxmlformats.org/officeDocument/2006/customXml" ds:itemID="{D0C3795E-E6D4-4D87-BE2C-21AFD3109AE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7893ce20-a697-4fd6-a4da-14011f6a471d}" enabled="1" method="Standard" siteId="{a8eec281-aaa3-4dae-ac9b-9a398b9215e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Agenda</vt:lpstr>
      <vt:lpstr>Disclaimer</vt:lpstr>
      <vt:lpstr>What is Research?</vt:lpstr>
      <vt:lpstr>Rhetorical Situation</vt:lpstr>
      <vt:lpstr>Finding &amp; Evaluating Sources Strategies</vt:lpstr>
      <vt:lpstr>Presenting Sources Strategies</vt:lpstr>
      <vt:lpstr>Research Resources</vt:lpstr>
      <vt:lpstr>Practicing Self-Compassion</vt:lpstr>
      <vt:lpstr>Recap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534</cp:revision>
  <dcterms:created xsi:type="dcterms:W3CDTF">2025-06-20T18:06:22Z</dcterms:created>
  <dcterms:modified xsi:type="dcterms:W3CDTF">2026-04-02T14:51:06Z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0x01010093DF4AB75741934585B49C574C3B9B2D</vt:lpwstr>
  </property>
  <property fmtid="{D5CDD505-2E9C-101B-9397-08002B2CF9AE}" pid="3" name="MediaServiceImageTags">
    <vt:lpwstr/>
  </property>
</Properties>
</file>