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81" r:id="rId6"/>
    <p:sldId id="282" r:id="rId7"/>
    <p:sldId id="299" r:id="rId8"/>
    <p:sldId id="288" r:id="rId9"/>
    <p:sldId id="298" r:id="rId10"/>
    <p:sldId id="300" r:id="rId11"/>
    <p:sldId id="306" r:id="rId12"/>
    <p:sldId id="303" r:id="rId13"/>
    <p:sldId id="291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A7B2F6-A787-0FF3-99DC-C4E12834EDD5}" name="Sheehy, Cameron" initials="SC" userId="S::ca.sheehy@northeastern.edu::65cb5e2b-dbd0-49ce-8c33-9ad7e6b9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61E5D-8890-34AD-6D0E-D819FCD32CA3}" v="78" dt="2026-04-02T14:57:32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ehy, Cameron" userId="S::ca.sheehy@northeastern.edu::65cb5e2b-dbd0-49ce-8c33-9ad7e6b930ad" providerId="AD" clId="Web-{7FD61E5D-8890-34AD-6D0E-D819FCD32CA3}"/>
    <pc:docChg chg="addSld modSld">
      <pc:chgData name="Sheehy, Cameron" userId="S::ca.sheehy@northeastern.edu::65cb5e2b-dbd0-49ce-8c33-9ad7e6b930ad" providerId="AD" clId="Web-{7FD61E5D-8890-34AD-6D0E-D819FCD32CA3}" dt="2026-04-02T14:57:32.163" v="77" actId="20577"/>
      <pc:docMkLst>
        <pc:docMk/>
      </pc:docMkLst>
      <pc:sldChg chg="addSp delSp modSp">
        <pc:chgData name="Sheehy, Cameron" userId="S::ca.sheehy@northeastern.edu::65cb5e2b-dbd0-49ce-8c33-9ad7e6b930ad" providerId="AD" clId="Web-{7FD61E5D-8890-34AD-6D0E-D819FCD32CA3}" dt="2026-04-02T14:56:29.053" v="45" actId="20577"/>
        <pc:sldMkLst>
          <pc:docMk/>
          <pc:sldMk cId="109857222" sldId="256"/>
        </pc:sldMkLst>
        <pc:spChg chg="del">
          <ac:chgData name="Sheehy, Cameron" userId="S::ca.sheehy@northeastern.edu::65cb5e2b-dbd0-49ce-8c33-9ad7e6b930ad" providerId="AD" clId="Web-{7FD61E5D-8890-34AD-6D0E-D819FCD32CA3}" dt="2026-04-02T14:05:47.821" v="0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Sheehy, Cameron" userId="S::ca.sheehy@northeastern.edu::65cb5e2b-dbd0-49ce-8c33-9ad7e6b930ad" providerId="AD" clId="Web-{7FD61E5D-8890-34AD-6D0E-D819FCD32CA3}" dt="2026-04-02T14:56:29.053" v="45" actId="20577"/>
          <ac:spMkLst>
            <pc:docMk/>
            <pc:sldMk cId="109857222" sldId="256"/>
            <ac:spMk id="3" creationId="{95E11958-24C6-2868-2884-3B74BF2BEAEB}"/>
          </ac:spMkLst>
        </pc:spChg>
        <pc:spChg chg="add del mod">
          <ac:chgData name="Sheehy, Cameron" userId="S::ca.sheehy@northeastern.edu::65cb5e2b-dbd0-49ce-8c33-9ad7e6b930ad" providerId="AD" clId="Web-{7FD61E5D-8890-34AD-6D0E-D819FCD32CA3}" dt="2026-04-02T14:05:54.040" v="2"/>
          <ac:spMkLst>
            <pc:docMk/>
            <pc:sldMk cId="109857222" sldId="256"/>
            <ac:spMk id="6" creationId="{E5A8EBBF-ECA9-4416-5C58-B93A93C17E7F}"/>
          </ac:spMkLst>
        </pc:spChg>
        <pc:spChg chg="add">
          <ac:chgData name="Sheehy, Cameron" userId="S::ca.sheehy@northeastern.edu::65cb5e2b-dbd0-49ce-8c33-9ad7e6b930ad" providerId="AD" clId="Web-{7FD61E5D-8890-34AD-6D0E-D819FCD32CA3}" dt="2026-04-02T14:05:49.133" v="1"/>
          <ac:spMkLst>
            <pc:docMk/>
            <pc:sldMk cId="109857222" sldId="256"/>
            <ac:spMk id="7" creationId="{3A75CAF6-E41A-4B89-2BB6-378A87A32A3F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6:24.959" v="43"/>
          <ac:spMkLst>
            <pc:docMk/>
            <pc:sldMk cId="109857222" sldId="256"/>
            <ac:spMk id="24" creationId="{6D75F86F-A3A1-E25C-676C-CE257FD6D4D1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6:34.131" v="48" actId="20577"/>
        <pc:sldMkLst>
          <pc:docMk/>
          <pc:sldMk cId="1828443501" sldId="281"/>
        </pc:sldMkLst>
        <pc:spChg chg="add mod">
          <ac:chgData name="Sheehy, Cameron" userId="S::ca.sheehy@northeastern.edu::65cb5e2b-dbd0-49ce-8c33-9ad7e6b930ad" providerId="AD" clId="Web-{7FD61E5D-8890-34AD-6D0E-D819FCD32CA3}" dt="2026-04-02T14:56:34.131" v="48" actId="20577"/>
          <ac:spMkLst>
            <pc:docMk/>
            <pc:sldMk cId="1828443501" sldId="281"/>
            <ac:spMk id="3" creationId="{1FED6457-779B-D884-74C8-F86F157E2966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6:31.553" v="46"/>
          <ac:spMkLst>
            <pc:docMk/>
            <pc:sldMk cId="1828443501" sldId="281"/>
            <ac:spMk id="6" creationId="{35DEFCCB-30D7-7117-37B6-B377586FFA2C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6:39.881" v="51" actId="20577"/>
        <pc:sldMkLst>
          <pc:docMk/>
          <pc:sldMk cId="4221552377" sldId="282"/>
        </pc:sldMkLst>
        <pc:spChg chg="add mod">
          <ac:chgData name="Sheehy, Cameron" userId="S::ca.sheehy@northeastern.edu::65cb5e2b-dbd0-49ce-8c33-9ad7e6b930ad" providerId="AD" clId="Web-{7FD61E5D-8890-34AD-6D0E-D819FCD32CA3}" dt="2026-04-02T14:56:39.881" v="51" actId="20577"/>
          <ac:spMkLst>
            <pc:docMk/>
            <pc:sldMk cId="4221552377" sldId="282"/>
            <ac:spMk id="6" creationId="{B3393ECF-D1ED-3DBD-9EE5-96B4D9486B38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6:36.928" v="49"/>
          <ac:spMkLst>
            <pc:docMk/>
            <pc:sldMk cId="4221552377" sldId="282"/>
            <ac:spMk id="17" creationId="{28139C13-E7D8-C9A9-C76F-58CCF3A9581E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6:53.116" v="57" actId="20577"/>
        <pc:sldMkLst>
          <pc:docMk/>
          <pc:sldMk cId="1731909660" sldId="288"/>
        </pc:sldMkLst>
        <pc:spChg chg="add mod">
          <ac:chgData name="Sheehy, Cameron" userId="S::ca.sheehy@northeastern.edu::65cb5e2b-dbd0-49ce-8c33-9ad7e6b930ad" providerId="AD" clId="Web-{7FD61E5D-8890-34AD-6D0E-D819FCD32CA3}" dt="2026-04-02T14:56:53.116" v="57" actId="20577"/>
          <ac:spMkLst>
            <pc:docMk/>
            <pc:sldMk cId="1731909660" sldId="288"/>
            <ac:spMk id="6" creationId="{BDA08E70-9201-12E1-88DE-9CE351B8BCFB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6:50.209" v="55"/>
          <ac:spMkLst>
            <pc:docMk/>
            <pc:sldMk cId="1731909660" sldId="288"/>
            <ac:spMk id="11" creationId="{33B0B7B3-DD1A-F13E-A83A-A88A1600C473}"/>
          </ac:spMkLst>
        </pc:spChg>
      </pc:sldChg>
      <pc:sldChg chg="addSp delSp modSp delAnim">
        <pc:chgData name="Sheehy, Cameron" userId="S::ca.sheehy@northeastern.edu::65cb5e2b-dbd0-49ce-8c33-9ad7e6b930ad" providerId="AD" clId="Web-{7FD61E5D-8890-34AD-6D0E-D819FCD32CA3}" dt="2026-04-02T14:57:22.928" v="72" actId="20577"/>
        <pc:sldMkLst>
          <pc:docMk/>
          <pc:sldMk cId="2426109288" sldId="291"/>
        </pc:sldMkLst>
        <pc:spChg chg="mod">
          <ac:chgData name="Sheehy, Cameron" userId="S::ca.sheehy@northeastern.edu::65cb5e2b-dbd0-49ce-8c33-9ad7e6b930ad" providerId="AD" clId="Web-{7FD61E5D-8890-34AD-6D0E-D819FCD32CA3}" dt="2026-04-02T14:06:29.728" v="4" actId="20577"/>
          <ac:spMkLst>
            <pc:docMk/>
            <pc:sldMk cId="2426109288" sldId="291"/>
            <ac:spMk id="2" creationId="{2AE057FD-5108-FCFD-BE00-D04A847668BE}"/>
          </ac:spMkLst>
        </pc:spChg>
        <pc:spChg chg="mod">
          <ac:chgData name="Sheehy, Cameron" userId="S::ca.sheehy@northeastern.edu::65cb5e2b-dbd0-49ce-8c33-9ad7e6b930ad" providerId="AD" clId="Web-{7FD61E5D-8890-34AD-6D0E-D819FCD32CA3}" dt="2026-04-02T14:06:44.776" v="9" actId="1076"/>
          <ac:spMkLst>
            <pc:docMk/>
            <pc:sldMk cId="2426109288" sldId="291"/>
            <ac:spMk id="3" creationId="{59B41A15-D320-9759-9D34-F2D1FE83416D}"/>
          </ac:spMkLst>
        </pc:spChg>
        <pc:spChg chg="add mod">
          <ac:chgData name="Sheehy, Cameron" userId="S::ca.sheehy@northeastern.edu::65cb5e2b-dbd0-49ce-8c33-9ad7e6b930ad" providerId="AD" clId="Web-{7FD61E5D-8890-34AD-6D0E-D819FCD32CA3}" dt="2026-04-02T14:57:22.928" v="72" actId="20577"/>
          <ac:spMkLst>
            <pc:docMk/>
            <pc:sldMk cId="2426109288" sldId="291"/>
            <ac:spMk id="4" creationId="{B32B4ED2-0B42-805F-0EAB-AC3960165E69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06:32.916" v="6"/>
          <ac:spMkLst>
            <pc:docMk/>
            <pc:sldMk cId="2426109288" sldId="291"/>
            <ac:spMk id="4" creationId="{F4032BE9-1497-2754-DE6B-33CCACE56725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7:19.694" v="69"/>
          <ac:spMkLst>
            <pc:docMk/>
            <pc:sldMk cId="2426109288" sldId="291"/>
            <ac:spMk id="5" creationId="{B95A9EA8-24F2-381E-AB94-A7F1DE51C2E3}"/>
          </ac:spMkLst>
        </pc:spChg>
        <pc:spChg chg="mod">
          <ac:chgData name="Sheehy, Cameron" userId="S::ca.sheehy@northeastern.edu::65cb5e2b-dbd0-49ce-8c33-9ad7e6b930ad" providerId="AD" clId="Web-{7FD61E5D-8890-34AD-6D0E-D819FCD32CA3}" dt="2026-04-02T14:06:47.214" v="10" actId="1076"/>
          <ac:spMkLst>
            <pc:docMk/>
            <pc:sldMk cId="2426109288" sldId="291"/>
            <ac:spMk id="6" creationId="{43C243C4-419E-C569-2A49-CAB1F6074CE5}"/>
          </ac:spMkLst>
        </pc:spChg>
        <pc:picChg chg="del">
          <ac:chgData name="Sheehy, Cameron" userId="S::ca.sheehy@northeastern.edu::65cb5e2b-dbd0-49ce-8c33-9ad7e6b930ad" providerId="AD" clId="Web-{7FD61E5D-8890-34AD-6D0E-D819FCD32CA3}" dt="2026-04-02T14:06:32.916" v="5"/>
          <ac:picMkLst>
            <pc:docMk/>
            <pc:sldMk cId="2426109288" sldId="291"/>
            <ac:picMk id="7" creationId="{1918B213-40A7-C145-188D-4A1C73AD980A}"/>
          </ac:picMkLst>
        </pc:picChg>
      </pc:sldChg>
      <pc:sldChg chg="addSp delSp modSp">
        <pc:chgData name="Sheehy, Cameron" userId="S::ca.sheehy@northeastern.edu::65cb5e2b-dbd0-49ce-8c33-9ad7e6b930ad" providerId="AD" clId="Web-{7FD61E5D-8890-34AD-6D0E-D819FCD32CA3}" dt="2026-04-02T14:56:59.444" v="60" actId="20577"/>
        <pc:sldMkLst>
          <pc:docMk/>
          <pc:sldMk cId="1796972926" sldId="298"/>
        </pc:sldMkLst>
        <pc:spChg chg="del">
          <ac:chgData name="Sheehy, Cameron" userId="S::ca.sheehy@northeastern.edu::65cb5e2b-dbd0-49ce-8c33-9ad7e6b930ad" providerId="AD" clId="Web-{7FD61E5D-8890-34AD-6D0E-D819FCD32CA3}" dt="2026-04-02T14:56:56.553" v="58"/>
          <ac:spMkLst>
            <pc:docMk/>
            <pc:sldMk cId="1796972926" sldId="298"/>
            <ac:spMk id="6" creationId="{8D9329BF-3C6D-02AA-C33D-62F2AF5DC63C}"/>
          </ac:spMkLst>
        </pc:spChg>
        <pc:spChg chg="add mod">
          <ac:chgData name="Sheehy, Cameron" userId="S::ca.sheehy@northeastern.edu::65cb5e2b-dbd0-49ce-8c33-9ad7e6b930ad" providerId="AD" clId="Web-{7FD61E5D-8890-34AD-6D0E-D819FCD32CA3}" dt="2026-04-02T14:56:59.444" v="60" actId="20577"/>
          <ac:spMkLst>
            <pc:docMk/>
            <pc:sldMk cId="1796972926" sldId="298"/>
            <ac:spMk id="17" creationId="{5492CE09-1E41-CF56-A3F8-B41CC9A8EAA4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6:45.397" v="54" actId="20577"/>
        <pc:sldMkLst>
          <pc:docMk/>
          <pc:sldMk cId="1304896216" sldId="299"/>
        </pc:sldMkLst>
        <pc:spChg chg="add mod">
          <ac:chgData name="Sheehy, Cameron" userId="S::ca.sheehy@northeastern.edu::65cb5e2b-dbd0-49ce-8c33-9ad7e6b930ad" providerId="AD" clId="Web-{7FD61E5D-8890-34AD-6D0E-D819FCD32CA3}" dt="2026-04-02T14:56:45.397" v="54" actId="20577"/>
          <ac:spMkLst>
            <pc:docMk/>
            <pc:sldMk cId="1304896216" sldId="299"/>
            <ac:spMk id="4" creationId="{3092D254-254B-C5E1-D839-EC712CCF3E4F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6:42.569" v="52"/>
          <ac:spMkLst>
            <pc:docMk/>
            <pc:sldMk cId="1304896216" sldId="299"/>
            <ac:spMk id="6" creationId="{A2EAFA7B-C7F4-2A92-D6FF-15830909E504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7:06.272" v="63" actId="20577"/>
        <pc:sldMkLst>
          <pc:docMk/>
          <pc:sldMk cId="516098932" sldId="300"/>
        </pc:sldMkLst>
        <pc:spChg chg="add mod">
          <ac:chgData name="Sheehy, Cameron" userId="S::ca.sheehy@northeastern.edu::65cb5e2b-dbd0-49ce-8c33-9ad7e6b930ad" providerId="AD" clId="Web-{7FD61E5D-8890-34AD-6D0E-D819FCD32CA3}" dt="2026-04-02T14:57:06.272" v="63" actId="20577"/>
          <ac:spMkLst>
            <pc:docMk/>
            <pc:sldMk cId="516098932" sldId="300"/>
            <ac:spMk id="3" creationId="{87A7C686-DC78-4160-F101-3720FB6BB5A7}"/>
          </ac:spMkLst>
        </pc:spChg>
        <pc:spChg chg="mod">
          <ac:chgData name="Sheehy, Cameron" userId="S::ca.sheehy@northeastern.edu::65cb5e2b-dbd0-49ce-8c33-9ad7e6b930ad" providerId="AD" clId="Web-{7FD61E5D-8890-34AD-6D0E-D819FCD32CA3}" dt="2026-04-02T14:30:03.326" v="38" actId="20577"/>
          <ac:spMkLst>
            <pc:docMk/>
            <pc:sldMk cId="516098932" sldId="300"/>
            <ac:spMk id="28" creationId="{C1C5522D-FAB5-D392-8315-03032DF733EF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7:02.459" v="61"/>
          <ac:spMkLst>
            <pc:docMk/>
            <pc:sldMk cId="516098932" sldId="300"/>
            <ac:spMk id="47" creationId="{A308065E-C26E-4850-9B6A-6B3D45C2C5C3}"/>
          </ac:spMkLst>
        </pc:spChg>
      </pc:sldChg>
      <pc:sldChg chg="addSp delSp">
        <pc:chgData name="Sheehy, Cameron" userId="S::ca.sheehy@northeastern.edu::65cb5e2b-dbd0-49ce-8c33-9ad7e6b930ad" providerId="AD" clId="Web-{7FD61E5D-8890-34AD-6D0E-D819FCD32CA3}" dt="2026-04-02T14:57:15.678" v="68"/>
        <pc:sldMkLst>
          <pc:docMk/>
          <pc:sldMk cId="2723491095" sldId="303"/>
        </pc:sldMkLst>
        <pc:spChg chg="add">
          <ac:chgData name="Sheehy, Cameron" userId="S::ca.sheehy@northeastern.edu::65cb5e2b-dbd0-49ce-8c33-9ad7e6b930ad" providerId="AD" clId="Web-{7FD61E5D-8890-34AD-6D0E-D819FCD32CA3}" dt="2026-04-02T14:57:15.678" v="68"/>
          <ac:spMkLst>
            <pc:docMk/>
            <pc:sldMk cId="2723491095" sldId="303"/>
            <ac:spMk id="4" creationId="{03B8C289-B0E2-9A40-FA83-B490D37BFEF8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7:15.413" v="67"/>
          <ac:spMkLst>
            <pc:docMk/>
            <pc:sldMk cId="2723491095" sldId="303"/>
            <ac:spMk id="17" creationId="{AE898FA8-4362-75C7-F1A6-284ED489B677}"/>
          </ac:spMkLst>
        </pc:spChg>
      </pc:sldChg>
      <pc:sldChg chg="addSp delSp modSp">
        <pc:chgData name="Sheehy, Cameron" userId="S::ca.sheehy@northeastern.edu::65cb5e2b-dbd0-49ce-8c33-9ad7e6b930ad" providerId="AD" clId="Web-{7FD61E5D-8890-34AD-6D0E-D819FCD32CA3}" dt="2026-04-02T14:57:12.194" v="66" actId="20577"/>
        <pc:sldMkLst>
          <pc:docMk/>
          <pc:sldMk cId="1446766309" sldId="306"/>
        </pc:sldMkLst>
        <pc:spChg chg="add mod">
          <ac:chgData name="Sheehy, Cameron" userId="S::ca.sheehy@northeastern.edu::65cb5e2b-dbd0-49ce-8c33-9ad7e6b930ad" providerId="AD" clId="Web-{7FD61E5D-8890-34AD-6D0E-D819FCD32CA3}" dt="2026-04-02T14:57:12.194" v="66" actId="20577"/>
          <ac:spMkLst>
            <pc:docMk/>
            <pc:sldMk cId="1446766309" sldId="306"/>
            <ac:spMk id="3" creationId="{33469E7A-394E-4F85-5248-7333C9188EBB}"/>
          </ac:spMkLst>
        </pc:spChg>
        <pc:spChg chg="mod">
          <ac:chgData name="Sheehy, Cameron" userId="S::ca.sheehy@northeastern.edu::65cb5e2b-dbd0-49ce-8c33-9ad7e6b930ad" providerId="AD" clId="Web-{7FD61E5D-8890-34AD-6D0E-D819FCD32CA3}" dt="2026-04-02T14:30:12.545" v="42" actId="20577"/>
          <ac:spMkLst>
            <pc:docMk/>
            <pc:sldMk cId="1446766309" sldId="306"/>
            <ac:spMk id="39" creationId="{E94E41DF-16B7-5CC0-CC98-FB8CDA87660C}"/>
          </ac:spMkLst>
        </pc:spChg>
        <pc:spChg chg="del">
          <ac:chgData name="Sheehy, Cameron" userId="S::ca.sheehy@northeastern.edu::65cb5e2b-dbd0-49ce-8c33-9ad7e6b930ad" providerId="AD" clId="Web-{7FD61E5D-8890-34AD-6D0E-D819FCD32CA3}" dt="2026-04-02T14:57:09.225" v="64"/>
          <ac:spMkLst>
            <pc:docMk/>
            <pc:sldMk cId="1446766309" sldId="306"/>
            <ac:spMk id="47" creationId="{DF49E655-F18B-016B-CE81-04BD9EB40742}"/>
          </ac:spMkLst>
        </pc:spChg>
      </pc:sldChg>
      <pc:sldChg chg="addSp delSp modSp add">
        <pc:chgData name="Sheehy, Cameron" userId="S::ca.sheehy@northeastern.edu::65cb5e2b-dbd0-49ce-8c33-9ad7e6b930ad" providerId="AD" clId="Web-{7FD61E5D-8890-34AD-6D0E-D819FCD32CA3}" dt="2026-04-02T14:57:32.163" v="77" actId="20577"/>
        <pc:sldMkLst>
          <pc:docMk/>
          <pc:sldMk cId="3834247635" sldId="307"/>
        </pc:sldMkLst>
        <pc:spChg chg="add mod">
          <ac:chgData name="Sheehy, Cameron" userId="S::ca.sheehy@northeastern.edu::65cb5e2b-dbd0-49ce-8c33-9ad7e6b930ad" providerId="AD" clId="Web-{7FD61E5D-8890-34AD-6D0E-D819FCD32CA3}" dt="2026-04-02T14:57:32.163" v="77" actId="20577"/>
          <ac:spMkLst>
            <pc:docMk/>
            <pc:sldMk cId="3834247635" sldId="307"/>
            <ac:spMk id="3" creationId="{17720769-BD18-4AA7-FDF4-C51791658D2E}"/>
          </ac:spMkLst>
        </pc:spChg>
        <pc:spChg chg="del mod">
          <ac:chgData name="Sheehy, Cameron" userId="S::ca.sheehy@northeastern.edu::65cb5e2b-dbd0-49ce-8c33-9ad7e6b930ad" providerId="AD" clId="Web-{7FD61E5D-8890-34AD-6D0E-D819FCD32CA3}" dt="2026-04-02T14:57:27.100" v="73"/>
          <ac:spMkLst>
            <pc:docMk/>
            <pc:sldMk cId="3834247635" sldId="307"/>
            <ac:spMk id="11" creationId="{8E515C22-4DE0-81BE-1D33-22FE3C5AB1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62014-1D6D-4BAA-8614-8E68F391A391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190CD-1CDB-4A5C-8A21-93359E291D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0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library.northeastern.edu/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s.northeastern.edu/" TargetMode="External"/><Relationship Id="rId5" Type="http://schemas.openxmlformats.org/officeDocument/2006/relationships/hyperlink" Target="https://international.northeastern.edu/gss/tutoring/" TargetMode="External"/><Relationship Id="rId4" Type="http://schemas.openxmlformats.org/officeDocument/2006/relationships/hyperlink" Target="https://disabilityaccessservices.northeastern.ed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2331" y="1363120"/>
            <a:ext cx="4591465" cy="17145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Reading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95E11958-24C6-2868-2884-3B74BF2BEAE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120" y="1324198"/>
            <a:ext cx="9367371" cy="20992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Think about your own motivations and purpose for reading.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Consider the rhetorical situation.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Use academic reading strategies.</a:t>
            </a:r>
            <a:endParaRPr lang="en-US" sz="25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Consult reading resources to support your understanding.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Practice self-compassion and reframe your thinking.</a:t>
            </a:r>
            <a:endParaRPr lang="en-US" sz="2500">
              <a:latin typeface="Aptos"/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32B4ED2-0B42-805F-0EAB-AC3960165E6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   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17720769-BD18-4AA7-FDF4-C51791658D2E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11   </a:t>
            </a:r>
            <a:r>
              <a:rPr lang="en-US" sz="1500" dirty="0">
                <a:solidFill>
                  <a:schemeClr val="bg1"/>
                </a:solidFill>
                <a:latin typeface="Garamond"/>
                <a:cs typeface="Times New Roman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9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659E83-6F30-D438-44D1-4F537762F380}"/>
              </a:ext>
            </a:extLst>
          </p:cNvPr>
          <p:cNvSpPr txBox="1">
            <a:spLocks/>
          </p:cNvSpPr>
          <p:nvPr/>
        </p:nvSpPr>
        <p:spPr>
          <a:xfrm>
            <a:off x="5884077" y="1020496"/>
            <a:ext cx="4460514" cy="41352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What is Reading? 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Challenges to Reading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Rhetorical Situation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Academic Reading Strategies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Reading Resources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Recap &amp; Next Steps</a:t>
            </a:r>
            <a:endParaRPr lang="en-US" sz="2500" dirty="0">
              <a:latin typeface="Aptos"/>
              <a:ea typeface="Calibri"/>
              <a:cs typeface="Calibri"/>
            </a:endParaRP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1FED6457-779B-D884-74C8-F86F157E2966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182844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393ECF-D1ED-3DBD-9EE5-96B4D9486B38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BC19B-9697-C409-3837-DE96003D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D85B-437F-7CA5-4112-7CA50550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Reading?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642C9-A6EE-DC63-0983-69959F3D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6"/>
            <a:ext cx="10527323" cy="2112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>
                <a:latin typeface="Aptos"/>
                <a:ea typeface="+mn-lt"/>
                <a:cs typeface="+mn-lt"/>
              </a:rPr>
              <a:t>"</a:t>
            </a:r>
            <a:r>
              <a:rPr lang="en-US" sz="2500" dirty="0">
                <a:ea typeface="+mn-lt"/>
                <a:cs typeface="+mn-lt"/>
              </a:rPr>
              <a:t>The more that you read, the more things you will know. The more that you learn, the more places you'll go.</a:t>
            </a:r>
            <a:r>
              <a:rPr lang="en-US" sz="2500" dirty="0">
                <a:latin typeface="Aptos"/>
                <a:ea typeface="+mn-lt"/>
                <a:cs typeface="+mn-lt"/>
              </a:rPr>
              <a:t>”</a:t>
            </a:r>
            <a:endParaRPr lang="en-US" dirty="0">
              <a:latin typeface="Aptos"/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>
                <a:ea typeface="+mn-lt"/>
                <a:cs typeface="+mn-lt"/>
              </a:rPr>
              <a:t>            —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Dr. Suess, </a:t>
            </a:r>
            <a:r>
              <a:rPr lang="en-US" sz="2500" b="1" i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I Can Read With My Eyes Shut!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2E11E9F-704D-03EC-0D2F-479EC2C1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892BF-C7AB-5C3D-9EE3-CB8F9D674D8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3D25D8C8-9CDB-ED85-D8B5-DC6FBB649F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E658D83-D748-0AA8-E95D-5F92AE932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D1464C-0EA5-159C-1947-0B11FF7739D6}"/>
              </a:ext>
            </a:extLst>
          </p:cNvPr>
          <p:cNvSpPr txBox="1">
            <a:spLocks/>
          </p:cNvSpPr>
          <p:nvPr/>
        </p:nvSpPr>
        <p:spPr>
          <a:xfrm>
            <a:off x="6832278" y="3599940"/>
            <a:ext cx="4002959" cy="25730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Why do we read?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To build critical </a:t>
            </a:r>
            <a:r>
              <a:rPr lang="en-US" sz="2000" dirty="0">
                <a:ea typeface="+mn-lt"/>
                <a:cs typeface="+mn-lt"/>
              </a:rPr>
              <a:t>thinking skills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a typeface="+mn-lt"/>
                <a:cs typeface="+mn-lt"/>
              </a:rPr>
              <a:t>To learn new ideas (for exams, lectures, research projects, etc.)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a typeface="+mn-lt"/>
                <a:cs typeface="+mn-lt"/>
              </a:rPr>
              <a:t>To become better writers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a typeface="+mn-lt"/>
                <a:cs typeface="+mn-lt"/>
              </a:rPr>
              <a:t>For fun!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17892E5-13E9-2E09-729A-B4FD3C5D9FB5}"/>
              </a:ext>
            </a:extLst>
          </p:cNvPr>
          <p:cNvSpPr txBox="1">
            <a:spLocks/>
          </p:cNvSpPr>
          <p:nvPr/>
        </p:nvSpPr>
        <p:spPr>
          <a:xfrm>
            <a:off x="1472557" y="3599939"/>
            <a:ext cx="3878818" cy="25730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What do we read?</a:t>
            </a: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Books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Journal Articles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Search Results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Texts/Emails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Social Media Posts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66367ED-D3AA-2E6E-F654-F0E01B462745}"/>
              </a:ext>
            </a:extLst>
          </p:cNvPr>
          <p:cNvSpPr txBox="1">
            <a:spLocks/>
          </p:cNvSpPr>
          <p:nvPr/>
        </p:nvSpPr>
        <p:spPr>
          <a:xfrm>
            <a:off x="4003258" y="3599939"/>
            <a:ext cx="1351088" cy="25730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chemeClr val="bg1"/>
                </a:solidFill>
                <a:latin typeface="Garamond"/>
                <a:ea typeface="+mn-lt"/>
                <a:cs typeface="+mn-lt"/>
              </a:rPr>
              <a:t>.</a:t>
            </a:r>
            <a:endParaRPr lang="en-US" sz="2500" b="1" dirty="0">
              <a:solidFill>
                <a:schemeClr val="bg1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Prompts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Data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Novels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News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Reports</a:t>
            </a:r>
            <a:endParaRPr lang="en-US" dirty="0" err="1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20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2000" dirty="0"/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092D254-254B-C5E1-D839-EC712CCF3E4F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130489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build="p"/>
      <p:bldP spid="15" grpId="0" build="p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035D-EE62-8F6C-BCD7-A689303D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Challenges to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0CC1D-5C36-8DE6-F99C-10610566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323641"/>
            <a:ext cx="5152663" cy="4459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Disabilities or Different Abilities</a:t>
            </a:r>
            <a:endParaRPr lang="en-US" sz="2500" dirty="0">
              <a:ea typeface="Calibri"/>
              <a:cs typeface="Calibri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Dyslexia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ADHD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Language Barriers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Lack of Motivation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Lack of Time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500" dirty="0">
              <a:ea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500" dirty="0"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u="sng" dirty="0">
                <a:latin typeface="Aptos"/>
                <a:ea typeface="Calibri"/>
                <a:cs typeface="Calibri"/>
              </a:rPr>
              <a:t>Reminder: Everyone's different!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C34A-1BA1-9A47-94DA-E8055C3631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321352-366F-1799-AB81-26655D58F1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73FC750-BD63-BB81-13F2-9F5A9DF9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0512FF-86DA-6522-EFE8-112F8CFEA9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995" y="1728293"/>
            <a:ext cx="4643377" cy="2793742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DA08E70-9201-12E1-88DE-9CE351B8BCF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17319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CEA07-DA62-6012-92D3-570AC6D4D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0981F-5358-A501-398B-8F7CAE1A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Rhetorical Situation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ABDCC820-7748-2911-CD84-2E9F8563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003F7A-56AC-9412-6EFD-6962D668F67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88A1018A-397D-F000-7506-B27144B8B8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DDC90BD-37C9-16DF-F8E0-53E3E0C0A5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D3C8E30-75AA-DF30-0B5D-F13E8343D328}"/>
              </a:ext>
            </a:extLst>
          </p:cNvPr>
          <p:cNvSpPr/>
          <p:nvPr/>
        </p:nvSpPr>
        <p:spPr>
          <a:xfrm>
            <a:off x="1372285" y="1719372"/>
            <a:ext cx="3202116" cy="2749536"/>
          </a:xfrm>
          <a:prstGeom prst="triangl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C00000"/>
                </a:solidFill>
                <a:latin typeface="Garamond"/>
              </a:rPr>
              <a:t>Rhetorical Situation</a:t>
            </a:r>
          </a:p>
          <a:p>
            <a:pPr algn="ctr"/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500" b="1" dirty="0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4827BB-ABC7-108C-BFC3-027D607A4C75}"/>
              </a:ext>
            </a:extLst>
          </p:cNvPr>
          <p:cNvSpPr txBox="1"/>
          <p:nvPr/>
        </p:nvSpPr>
        <p:spPr>
          <a:xfrm>
            <a:off x="2395299" y="1321803"/>
            <a:ext cx="115982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Creator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C21202-EEFC-87A0-A039-8A711DC92B60}"/>
              </a:ext>
            </a:extLst>
          </p:cNvPr>
          <p:cNvSpPr txBox="1"/>
          <p:nvPr/>
        </p:nvSpPr>
        <p:spPr>
          <a:xfrm>
            <a:off x="3384909" y="4468763"/>
            <a:ext cx="118951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Message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3A8C9D-5930-89B8-04EB-8D7EF8E7FC12}"/>
              </a:ext>
            </a:extLst>
          </p:cNvPr>
          <p:cNvSpPr txBox="1"/>
          <p:nvPr/>
        </p:nvSpPr>
        <p:spPr>
          <a:xfrm>
            <a:off x="1375999" y="4468762"/>
            <a:ext cx="122909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Audience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5E4D2D-93AA-49E5-0865-4BB374A05401}"/>
              </a:ext>
            </a:extLst>
          </p:cNvPr>
          <p:cNvSpPr/>
          <p:nvPr/>
        </p:nvSpPr>
        <p:spPr>
          <a:xfrm>
            <a:off x="573867" y="1029690"/>
            <a:ext cx="4796594" cy="480160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BD6836-2376-A85C-9C3E-219EA04C1E01}"/>
              </a:ext>
            </a:extLst>
          </p:cNvPr>
          <p:cNvSpPr txBox="1"/>
          <p:nvPr/>
        </p:nvSpPr>
        <p:spPr>
          <a:xfrm>
            <a:off x="4572441" y="1321803"/>
            <a:ext cx="137357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Context</a:t>
            </a:r>
          </a:p>
        </p:txBody>
      </p:sp>
      <p:pic>
        <p:nvPicPr>
          <p:cNvPr id="21" name="Graphic 20" descr="Teacher outline">
            <a:extLst>
              <a:ext uri="{FF2B5EF4-FFF2-40B4-BE49-F238E27FC236}">
                <a16:creationId xmlns:a16="http://schemas.microsoft.com/office/drawing/2014/main" id="{63A93EA3-CEF8-10BB-12DD-3FF8C1A9895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89372" y="1319151"/>
            <a:ext cx="1375951" cy="1389410"/>
          </a:xfrm>
          <a:prstGeom prst="rect">
            <a:avLst/>
          </a:prstGeom>
        </p:spPr>
      </p:pic>
      <p:pic>
        <p:nvPicPr>
          <p:cNvPr id="22" name="Graphic 21" descr="Quotes outline">
            <a:extLst>
              <a:ext uri="{FF2B5EF4-FFF2-40B4-BE49-F238E27FC236}">
                <a16:creationId xmlns:a16="http://schemas.microsoft.com/office/drawing/2014/main" id="{4A5CC6CA-9DDB-3762-373C-4CED4CD239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73293" y="1319151"/>
            <a:ext cx="1375558" cy="137951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114A35E-D887-0F9E-D808-F19272448182}"/>
              </a:ext>
            </a:extLst>
          </p:cNvPr>
          <p:cNvSpPr txBox="1"/>
          <p:nvPr/>
        </p:nvSpPr>
        <p:spPr>
          <a:xfrm>
            <a:off x="7411962" y="2692404"/>
            <a:ext cx="15339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Argument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AAC57E-8756-DDDB-395C-CABF8DDFBD80}"/>
              </a:ext>
            </a:extLst>
          </p:cNvPr>
          <p:cNvSpPr txBox="1"/>
          <p:nvPr/>
        </p:nvSpPr>
        <p:spPr>
          <a:xfrm>
            <a:off x="9896544" y="2717153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Evidence</a:t>
            </a:r>
          </a:p>
        </p:txBody>
      </p:sp>
      <p:pic>
        <p:nvPicPr>
          <p:cNvPr id="26" name="Graphic 25" descr="Open book outline">
            <a:extLst>
              <a:ext uri="{FF2B5EF4-FFF2-40B4-BE49-F238E27FC236}">
                <a16:creationId xmlns:a16="http://schemas.microsoft.com/office/drawing/2014/main" id="{8D5AB3A8-C0A7-6C14-3BF9-92B9C430DC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8288" y="3665775"/>
            <a:ext cx="1375558" cy="1379516"/>
          </a:xfrm>
          <a:prstGeom prst="rect">
            <a:avLst/>
          </a:prstGeom>
        </p:spPr>
      </p:pic>
      <p:pic>
        <p:nvPicPr>
          <p:cNvPr id="27" name="Graphic 26" descr="Reflection outline">
            <a:extLst>
              <a:ext uri="{FF2B5EF4-FFF2-40B4-BE49-F238E27FC236}">
                <a16:creationId xmlns:a16="http://schemas.microsoft.com/office/drawing/2014/main" id="{B8DB3C23-8755-25E8-29F5-85492965DC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3294" y="3611539"/>
            <a:ext cx="1375558" cy="137951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CBBCA08-4754-DAD6-E338-8CCA9FF0E32F}"/>
              </a:ext>
            </a:extLst>
          </p:cNvPr>
          <p:cNvGrpSpPr/>
          <p:nvPr/>
        </p:nvGrpSpPr>
        <p:grpSpPr>
          <a:xfrm>
            <a:off x="6099540" y="2145392"/>
            <a:ext cx="616426" cy="2583697"/>
            <a:chOff x="6099540" y="2145392"/>
            <a:chExt cx="616426" cy="2583697"/>
          </a:xfrm>
        </p:grpSpPr>
        <p:sp>
          <p:nvSpPr>
            <p:cNvPr id="20" name="TextBox 33">
              <a:extLst>
                <a:ext uri="{FF2B5EF4-FFF2-40B4-BE49-F238E27FC236}">
                  <a16:creationId xmlns:a16="http://schemas.microsoft.com/office/drawing/2014/main" id="{528C59F9-F0DE-B20F-8BF7-714D92BE5891}"/>
                </a:ext>
              </a:extLst>
            </p:cNvPr>
            <p:cNvSpPr txBox="1"/>
            <p:nvPr/>
          </p:nvSpPr>
          <p:spPr>
            <a:xfrm>
              <a:off x="6099541" y="3006354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8" name="TextBox 33">
              <a:extLst>
                <a:ext uri="{FF2B5EF4-FFF2-40B4-BE49-F238E27FC236}">
                  <a16:creationId xmlns:a16="http://schemas.microsoft.com/office/drawing/2014/main" id="{9EA7AD11-3406-E6A8-6C19-177EEEEDACA9}"/>
                </a:ext>
              </a:extLst>
            </p:cNvPr>
            <p:cNvSpPr txBox="1"/>
            <p:nvPr/>
          </p:nvSpPr>
          <p:spPr>
            <a:xfrm>
              <a:off x="6099541" y="3867315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9" name="TextBox 33">
              <a:extLst>
                <a:ext uri="{FF2B5EF4-FFF2-40B4-BE49-F238E27FC236}">
                  <a16:creationId xmlns:a16="http://schemas.microsoft.com/office/drawing/2014/main" id="{ECCCDFAA-B731-7442-BEFE-2FFA2BA2E023}"/>
                </a:ext>
              </a:extLst>
            </p:cNvPr>
            <p:cNvSpPr txBox="1"/>
            <p:nvPr/>
          </p:nvSpPr>
          <p:spPr>
            <a:xfrm>
              <a:off x="6099540" y="2145392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84E2A165-3718-3FEF-120B-BE813CC19758}"/>
              </a:ext>
            </a:extLst>
          </p:cNvPr>
          <p:cNvSpPr txBox="1"/>
          <p:nvPr/>
        </p:nvSpPr>
        <p:spPr>
          <a:xfrm>
            <a:off x="9896544" y="4874254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Bias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9E6DAF-86D5-022A-E350-7A0F9E51E0CD}"/>
              </a:ext>
            </a:extLst>
          </p:cNvPr>
          <p:cNvSpPr txBox="1"/>
          <p:nvPr/>
        </p:nvSpPr>
        <p:spPr>
          <a:xfrm>
            <a:off x="7347107" y="4874253"/>
            <a:ext cx="166294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/>
              <a:t>Genre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5E1F4-4292-EC97-3F25-360BE7F3AEFA}"/>
              </a:ext>
            </a:extLst>
          </p:cNvPr>
          <p:cNvSpPr txBox="1"/>
          <p:nvPr/>
        </p:nvSpPr>
        <p:spPr>
          <a:xfrm>
            <a:off x="7231360" y="5279365"/>
            <a:ext cx="189444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Does it follow the usual conventions?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FA417-EFDC-0844-ABA5-E7AF17DD4A74}"/>
              </a:ext>
            </a:extLst>
          </p:cNvPr>
          <p:cNvSpPr txBox="1"/>
          <p:nvPr/>
        </p:nvSpPr>
        <p:spPr>
          <a:xfrm>
            <a:off x="9316826" y="5279364"/>
            <a:ext cx="2695021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What are </a:t>
            </a:r>
            <a:r>
              <a:rPr lang="en-US" sz="1500" i="1" dirty="0"/>
              <a:t>your </a:t>
            </a:r>
            <a:r>
              <a:rPr lang="en-US" sz="1500" dirty="0"/>
              <a:t>and the creator's assumptions? $?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350015-7A9A-DB51-7201-78AC693C3AF8}"/>
              </a:ext>
            </a:extLst>
          </p:cNvPr>
          <p:cNvSpPr txBox="1"/>
          <p:nvPr/>
        </p:nvSpPr>
        <p:spPr>
          <a:xfrm>
            <a:off x="7234203" y="3093283"/>
            <a:ext cx="188949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What is main idea, claim, or thesis?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4B2AD7-6611-7FB7-7002-B275EC71EFC0}"/>
              </a:ext>
            </a:extLst>
          </p:cNvPr>
          <p:cNvSpPr txBox="1"/>
          <p:nvPr/>
        </p:nvSpPr>
        <p:spPr>
          <a:xfrm>
            <a:off x="9326471" y="3101589"/>
            <a:ext cx="2685374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dirty="0"/>
              <a:t>Why did the creator choose these sources and not others?</a:t>
            </a:r>
          </a:p>
        </p:txBody>
      </p:sp>
      <p:sp>
        <p:nvSpPr>
          <p:cNvPr id="17" name="Slide Number Placeholder 7">
            <a:extLst>
              <a:ext uri="{FF2B5EF4-FFF2-40B4-BE49-F238E27FC236}">
                <a16:creationId xmlns:a16="http://schemas.microsoft.com/office/drawing/2014/main" id="{5492CE09-1E41-CF56-A3F8-B41CC9A8EAA4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179697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14" grpId="0"/>
      <p:bldP spid="18" grpId="0" animBg="1"/>
      <p:bldP spid="19" grpId="0"/>
      <p:bldP spid="24" grpId="0"/>
      <p:bldP spid="25" grpId="0"/>
      <p:bldP spid="30" grpId="0"/>
      <p:bldP spid="31" grpId="0"/>
      <p:bldP spid="3" grpId="0"/>
      <p:bldP spid="10" grpId="0"/>
      <p:bldP spid="8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8583A-9AFF-89B1-2A52-C98E059E5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F70A-58D9-7928-9811-7CECC1C1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Academic Reading Strategies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DF006-F955-22CA-D9CE-8873104D9D89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00D9353-00C8-0176-9086-CFA973C4D9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9DEC359-8C55-4B5E-154E-E9FED858DD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1C5522D-FAB5-D392-8315-03032DF733EF}"/>
              </a:ext>
            </a:extLst>
          </p:cNvPr>
          <p:cNvSpPr/>
          <p:nvPr/>
        </p:nvSpPr>
        <p:spPr>
          <a:xfrm>
            <a:off x="200146" y="1327441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Guided by Conventions</a:t>
            </a:r>
            <a:endParaRPr lang="en-US" dirty="0"/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Each genre has conventions. Use </a:t>
            </a:r>
            <a:r>
              <a:rPr lang="en-US" sz="2000">
                <a:solidFill>
                  <a:schemeClr val="tx1"/>
                </a:solidFill>
              </a:rPr>
              <a:t>them to </a:t>
            </a:r>
            <a:r>
              <a:rPr lang="en-US" sz="2000" dirty="0">
                <a:solidFill>
                  <a:schemeClr val="tx1"/>
                </a:solidFill>
              </a:rPr>
              <a:t>your advantage.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Introduction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Literature Review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Methodology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Results/Findings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Discussion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Topic Sentences + 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Concluding Sentences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47D361-0D8C-1DA4-7F35-4FFFB0CD985B}"/>
              </a:ext>
            </a:extLst>
          </p:cNvPr>
          <p:cNvSpPr/>
          <p:nvPr/>
        </p:nvSpPr>
        <p:spPr>
          <a:xfrm>
            <a:off x="3197506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More than the Text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Title + Abstract</a:t>
            </a:r>
            <a:endParaRPr lang="en-US" dirty="0">
              <a:solidFill>
                <a:srgbClr val="FFFFFF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Headings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Tables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Graphs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Figures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Bolded Words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</a:rPr>
              <a:t>Italic Words</a:t>
            </a:r>
          </a:p>
          <a:p>
            <a:pPr algn="ctr"/>
            <a:r>
              <a:rPr lang="en-US" sz="2000" u="sng" dirty="0">
                <a:solidFill>
                  <a:schemeClr val="tx1"/>
                </a:solidFill>
              </a:rPr>
              <a:t>Underlined Words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</a:rPr>
              <a:t>Highlighted Words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D71703-2C0C-4A0B-F463-15C38B4458FE}"/>
              </a:ext>
            </a:extLst>
          </p:cNvPr>
          <p:cNvSpPr/>
          <p:nvPr/>
        </p:nvSpPr>
        <p:spPr>
          <a:xfrm>
            <a:off x="6194867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Retaining Information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ptos" panose="020B0004020202020204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 panose="020B0004020202020204"/>
              </a:rPr>
              <a:t>Know your purpose before you read!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ptos" panose="020B0004020202020204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 panose="020B0004020202020204"/>
              </a:rPr>
              <a:t>Connect, Question, Extend, Challenge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Survey, Question, Read, Recite, Review (SQ3R)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Outlines</a:t>
            </a:r>
          </a:p>
          <a:p>
            <a:pPr algn="ctr"/>
            <a:r>
              <a:rPr lang="en-US" sz="2000" dirty="0" err="1">
                <a:solidFill>
                  <a:schemeClr val="tx1"/>
                </a:solidFill>
              </a:rPr>
              <a:t>Mindmapping</a:t>
            </a:r>
            <a:endParaRPr lang="en-US" dirty="0" err="1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Forms / Spreadsheets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2EE64D8-F003-1C7D-1A00-E87AE00FE1AB}"/>
              </a:ext>
            </a:extLst>
          </p:cNvPr>
          <p:cNvSpPr txBox="1">
            <a:spLocks/>
          </p:cNvSpPr>
          <p:nvPr/>
        </p:nvSpPr>
        <p:spPr>
          <a:xfrm>
            <a:off x="9192228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#1</a:t>
            </a:r>
            <a:endParaRPr lang="en-US" sz="200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practice these reading strategies!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Take out something you must read for class. Use one or more of these reading strategies and see how it feels.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ea typeface="Calibri"/>
                <a:cs typeface="Calibri"/>
              </a:rPr>
              <a:t>Then, we will return and discuss our experience.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87A7C686-DC78-4160-F101-3720FB6BB5A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516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  <p:bldP spid="8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36517-AB8A-4042-217B-0D4752E6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27D27-6E9F-8FC0-3FDD-EFD34B74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Reading Resources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19B732-4435-6F17-FD0F-3A21DCAA0A87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9A31034-66D6-1AB1-0293-09B82F973E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DE0003A-8BB4-E5E5-41D8-0720EFB796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48516AF0-6F45-F7B7-3754-EA822321AFA0}"/>
              </a:ext>
            </a:extLst>
          </p:cNvPr>
          <p:cNvSpPr/>
          <p:nvPr/>
        </p:nvSpPr>
        <p:spPr>
          <a:xfrm>
            <a:off x="4692454" y="1334505"/>
            <a:ext cx="4295688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Off-Campus Supports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Local Libraries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Databases (e.g., Google Scholar)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Dictionaries &amp; Thesauruses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Translators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Reading Accessibility Apps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Social Media (e.g., Reddit, Facebook, LinkedIn, Substack, Medium, etc.)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 Use Artificial Intelligence!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Prompts: (1) What is the rhetorical situation? Genre? (2) Summarize.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(3) State in simpler terms.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4E41DF-16B7-5CC0-CC98-FB8CDA87660C}"/>
              </a:ext>
            </a:extLst>
          </p:cNvPr>
          <p:cNvSpPr/>
          <p:nvPr/>
        </p:nvSpPr>
        <p:spPr>
          <a:xfrm>
            <a:off x="199675" y="1332111"/>
            <a:ext cx="4290143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On-Campus Supports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Disability Access Services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https://disabilityaccessservices.northeastern.edu/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International Tutoring Center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https://international.northeastern.edu/itc/tutoring/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Global Learner Support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https://gls.northeastern.edu/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Library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https://library.northeastern.edu/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Friends, Family, Classmates, etc.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7484748-E340-4BEC-8ADF-9F4F6848BE9B}"/>
              </a:ext>
            </a:extLst>
          </p:cNvPr>
          <p:cNvSpPr txBox="1">
            <a:spLocks/>
          </p:cNvSpPr>
          <p:nvPr/>
        </p:nvSpPr>
        <p:spPr>
          <a:xfrm>
            <a:off x="9194460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#2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explore some reading resources!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Browse and/or use one (or more) of these supports.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ea typeface="Calibri"/>
                <a:cs typeface="Calibri"/>
              </a:rPr>
              <a:t>Share your own reading resources in the chat!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Calibri"/>
              <a:cs typeface="Calibri"/>
            </a:endParaRP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33469E7A-394E-4F85-5248-7333C9188EB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144676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 dirty="0">
                <a:latin typeface="Aptos"/>
                <a:ea typeface="Calibri"/>
                <a:cs typeface="Calibri"/>
              </a:rPr>
              <a:t>Be kind to yourself. Everyone struggles with reading!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443278"/>
              </p:ext>
            </p:extLst>
          </p:nvPr>
        </p:nvGraphicFramePr>
        <p:xfrm>
          <a:off x="398059" y="1717343"/>
          <a:ext cx="11399384" cy="389325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Anxious Thinking</a:t>
                      </a:r>
                      <a:endParaRPr lang="en-US" sz="2000" b="1" u="sng" dirty="0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 don't understand this text—I must not be smart enough or know English well enough."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"This text is challenging, which means I'm learning. I can use strategies to break it down."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"There's too much reading—I'll never be able to keep up."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    "I can plan my reading schedule in chunks and prioritize the most important sections."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 can't remember anything I read."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 can improve my retention by annotating, summarizing, and reviewing notes regularly."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"If I need help understanding the reading, it means I'm a failure."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"Using resources/supports is a smart strategy—discussing texts can deepen my understanding."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3B8C289-B0E2-9A40-FA83-B490D37BFEF8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05F7B9-EB50-4148-B139-117B5EF5F8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36BACD-99F9-4D61-9AEA-452C37F022C7}">
  <ds:schemaRefs>
    <ds:schemaRef ds:uri="http://schemas.microsoft.com/office/2006/metadata/properties"/>
    <ds:schemaRef ds:uri="http://schemas.microsoft.com/office/infopath/2007/PartnerControls"/>
    <ds:schemaRef ds:uri="5ecfc496-633d-4fed-b9a1-80ebac830bfc"/>
    <ds:schemaRef ds:uri="50c730c9-dd0d-4899-80b8-249058eacbed"/>
  </ds:schemaRefs>
</ds:datastoreItem>
</file>

<file path=customXml/itemProps3.xml><?xml version="1.0" encoding="utf-8"?>
<ds:datastoreItem xmlns:ds="http://schemas.openxmlformats.org/officeDocument/2006/customXml" ds:itemID="{FAC5FD2A-A6F8-4BF6-8068-AA6122DD80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Reading</vt:lpstr>
      <vt:lpstr>Agenda</vt:lpstr>
      <vt:lpstr>Disclaimer</vt:lpstr>
      <vt:lpstr>What is Reading?</vt:lpstr>
      <vt:lpstr>Challenges to Reading</vt:lpstr>
      <vt:lpstr>Rhetorical Situation</vt:lpstr>
      <vt:lpstr>Academic Reading Strategies</vt:lpstr>
      <vt:lpstr>Reading Resources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1653</cp:revision>
  <dcterms:created xsi:type="dcterms:W3CDTF">2025-03-06T20:20:05Z</dcterms:created>
  <dcterms:modified xsi:type="dcterms:W3CDTF">2026-04-02T14:57:36Z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