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4"/>
  </p:notesMasterIdLst>
  <p:sldIdLst>
    <p:sldId id="257" r:id="rId5"/>
    <p:sldId id="283" r:id="rId6"/>
    <p:sldId id="284" r:id="rId7"/>
    <p:sldId id="310" r:id="rId8"/>
    <p:sldId id="318" r:id="rId9"/>
    <p:sldId id="312" r:id="rId10"/>
    <p:sldId id="313" r:id="rId11"/>
    <p:sldId id="321" r:id="rId12"/>
    <p:sldId id="325" r:id="rId13"/>
    <p:sldId id="314" r:id="rId14"/>
    <p:sldId id="315" r:id="rId15"/>
    <p:sldId id="316" r:id="rId16"/>
    <p:sldId id="323" r:id="rId17"/>
    <p:sldId id="324" r:id="rId18"/>
    <p:sldId id="291" r:id="rId19"/>
    <p:sldId id="317" r:id="rId20"/>
    <p:sldId id="319" r:id="rId21"/>
    <p:sldId id="289"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A7B2F6-A787-0FF3-99DC-C4E12834EDD5}" name="Sheehy, Cameron" initials="SC" userId="S::ca.sheehy@northeastern.edu::65cb5e2b-dbd0-49ce-8c33-9ad7e6b930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B0E52-1002-F5A5-1245-4A51DA87549A}" v="64" dt="2026-04-02T14:59:34.019"/>
    <p1510:client id="{1DF8E1FB-5CC5-7AC1-ED24-FC28D2DDBF1E}" v="2" dt="2026-04-02T14:05:20.134"/>
    <p1510:client id="{E286B111-009A-8768-11C7-96B0A6B996DF}" v="17" dt="2026-04-02T14:02:23.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hy, Cameron" userId="S::ca.sheehy@northeastern.edu::65cb5e2b-dbd0-49ce-8c33-9ad7e6b930ad" providerId="AD" clId="Web-{E286B111-009A-8768-11C7-96B0A6B996DF}"/>
    <pc:docChg chg="addSld delSld modSld">
      <pc:chgData name="Sheehy, Cameron" userId="S::ca.sheehy@northeastern.edu::65cb5e2b-dbd0-49ce-8c33-9ad7e6b930ad" providerId="AD" clId="Web-{E286B111-009A-8768-11C7-96B0A6B996DF}" dt="2026-04-02T14:02:23.962" v="14" actId="20577"/>
      <pc:docMkLst>
        <pc:docMk/>
      </pc:docMkLst>
      <pc:sldChg chg="addSp delSp">
        <pc:chgData name="Sheehy, Cameron" userId="S::ca.sheehy@northeastern.edu::65cb5e2b-dbd0-49ce-8c33-9ad7e6b930ad" providerId="AD" clId="Web-{E286B111-009A-8768-11C7-96B0A6B996DF}" dt="2026-04-02T13:59:19.272" v="1"/>
        <pc:sldMkLst>
          <pc:docMk/>
          <pc:sldMk cId="3584381784" sldId="257"/>
        </pc:sldMkLst>
        <pc:spChg chg="add">
          <ac:chgData name="Sheehy, Cameron" userId="S::ca.sheehy@northeastern.edu::65cb5e2b-dbd0-49ce-8c33-9ad7e6b930ad" providerId="AD" clId="Web-{E286B111-009A-8768-11C7-96B0A6B996DF}" dt="2026-04-02T13:59:19.272" v="1"/>
          <ac:spMkLst>
            <pc:docMk/>
            <pc:sldMk cId="3584381784" sldId="257"/>
            <ac:spMk id="2" creationId="{3A75CAF6-E41A-4B89-2BB6-378A87A32A3F}"/>
          </ac:spMkLst>
        </pc:spChg>
        <pc:spChg chg="del">
          <ac:chgData name="Sheehy, Cameron" userId="S::ca.sheehy@northeastern.edu::65cb5e2b-dbd0-49ce-8c33-9ad7e6b930ad" providerId="AD" clId="Web-{E286B111-009A-8768-11C7-96B0A6B996DF}" dt="2026-04-02T13:59:17.491" v="0"/>
          <ac:spMkLst>
            <pc:docMk/>
            <pc:sldMk cId="3584381784" sldId="257"/>
            <ac:spMk id="10" creationId="{3A75CAF6-E41A-4B89-2BB6-378A87A32A3F}"/>
          </ac:spMkLst>
        </pc:spChg>
      </pc:sldChg>
      <pc:sldChg chg="del">
        <pc:chgData name="Sheehy, Cameron" userId="S::ca.sheehy@northeastern.edu::65cb5e2b-dbd0-49ce-8c33-9ad7e6b930ad" providerId="AD" clId="Web-{E286B111-009A-8768-11C7-96B0A6B996DF}" dt="2026-04-02T14:00:12.976" v="5"/>
        <pc:sldMkLst>
          <pc:docMk/>
          <pc:sldMk cId="2426109288" sldId="289"/>
        </pc:sldMkLst>
      </pc:sldChg>
      <pc:sldChg chg="modSp add del">
        <pc:chgData name="Sheehy, Cameron" userId="S::ca.sheehy@northeastern.edu::65cb5e2b-dbd0-49ce-8c33-9ad7e6b930ad" providerId="AD" clId="Web-{E286B111-009A-8768-11C7-96B0A6B996DF}" dt="2026-04-02T14:02:17.931" v="12"/>
        <pc:sldMkLst>
          <pc:docMk/>
          <pc:sldMk cId="3871627528" sldId="298"/>
        </pc:sldMkLst>
        <pc:spChg chg="mod">
          <ac:chgData name="Sheehy, Cameron" userId="S::ca.sheehy@northeastern.edu::65cb5e2b-dbd0-49ce-8c33-9ad7e6b930ad" providerId="AD" clId="Web-{E286B111-009A-8768-11C7-96B0A6B996DF}" dt="2026-04-02T14:00:36.711" v="8" actId="20577"/>
          <ac:spMkLst>
            <pc:docMk/>
            <pc:sldMk cId="3871627528" sldId="298"/>
            <ac:spMk id="4" creationId="{F4032BE9-1497-2754-DE6B-33CCACE56725}"/>
          </ac:spMkLst>
        </pc:spChg>
        <pc:spChg chg="mod">
          <ac:chgData name="Sheehy, Cameron" userId="S::ca.sheehy@northeastern.edu::65cb5e2b-dbd0-49ce-8c33-9ad7e6b930ad" providerId="AD" clId="Web-{E286B111-009A-8768-11C7-96B0A6B996DF}" dt="2026-04-02T14:00:49.742" v="11" actId="1076"/>
          <ac:spMkLst>
            <pc:docMk/>
            <pc:sldMk cId="3871627528" sldId="298"/>
            <ac:spMk id="8" creationId="{DC60434D-FA43-F7BE-7495-8BF14E4386D9}"/>
          </ac:spMkLst>
        </pc:spChg>
        <pc:spChg chg="mod">
          <ac:chgData name="Sheehy, Cameron" userId="S::ca.sheehy@northeastern.edu::65cb5e2b-dbd0-49ce-8c33-9ad7e6b930ad" providerId="AD" clId="Web-{E286B111-009A-8768-11C7-96B0A6B996DF}" dt="2026-04-02T14:00:22.023" v="7" actId="20577"/>
          <ac:spMkLst>
            <pc:docMk/>
            <pc:sldMk cId="3871627528" sldId="298"/>
            <ac:spMk id="11" creationId="{8E515C22-4DE0-81BE-1D33-22FE3C5AB13D}"/>
          </ac:spMkLst>
        </pc:spChg>
      </pc:sldChg>
      <pc:sldChg chg="modSp add">
        <pc:chgData name="Sheehy, Cameron" userId="S::ca.sheehy@northeastern.edu::65cb5e2b-dbd0-49ce-8c33-9ad7e6b930ad" providerId="AD" clId="Web-{E286B111-009A-8768-11C7-96B0A6B996DF}" dt="2026-04-02T14:02:23.962" v="14" actId="20577"/>
        <pc:sldMkLst>
          <pc:docMk/>
          <pc:sldMk cId="3834247635" sldId="299"/>
        </pc:sldMkLst>
        <pc:spChg chg="mod">
          <ac:chgData name="Sheehy, Cameron" userId="S::ca.sheehy@northeastern.edu::65cb5e2b-dbd0-49ce-8c33-9ad7e6b930ad" providerId="AD" clId="Web-{E286B111-009A-8768-11C7-96B0A6B996DF}" dt="2026-04-02T14:02:23.962" v="14" actId="20577"/>
          <ac:spMkLst>
            <pc:docMk/>
            <pc:sldMk cId="3834247635" sldId="299"/>
            <ac:spMk id="11" creationId="{8E515C22-4DE0-81BE-1D33-22FE3C5AB13D}"/>
          </ac:spMkLst>
        </pc:spChg>
      </pc:sldChg>
      <pc:sldChg chg="modSp">
        <pc:chgData name="Sheehy, Cameron" userId="S::ca.sheehy@northeastern.edu::65cb5e2b-dbd0-49ce-8c33-9ad7e6b930ad" providerId="AD" clId="Web-{E286B111-009A-8768-11C7-96B0A6B996DF}" dt="2026-04-02T14:00:03.726" v="4" actId="20577"/>
        <pc:sldMkLst>
          <pc:docMk/>
          <pc:sldMk cId="1446766309" sldId="317"/>
        </pc:sldMkLst>
        <pc:spChg chg="mod">
          <ac:chgData name="Sheehy, Cameron" userId="S::ca.sheehy@northeastern.edu::65cb5e2b-dbd0-49ce-8c33-9ad7e6b930ad" providerId="AD" clId="Web-{E286B111-009A-8768-11C7-96B0A6B996DF}" dt="2026-04-02T14:00:03.726" v="4" actId="20577"/>
          <ac:spMkLst>
            <pc:docMk/>
            <pc:sldMk cId="1446766309" sldId="317"/>
            <ac:spMk id="39" creationId="{E94E41DF-16B7-5CC0-CC98-FB8CDA87660C}"/>
          </ac:spMkLst>
        </pc:spChg>
      </pc:sldChg>
    </pc:docChg>
  </pc:docChgLst>
  <pc:docChgLst>
    <pc:chgData clId="Web-{1DF8E1FB-5CC5-7AC1-ED24-FC28D2DDBF1E}"/>
    <pc:docChg chg="modSld">
      <pc:chgData name="" userId="" providerId="" clId="Web-{1DF8E1FB-5CC5-7AC1-ED24-FC28D2DDBF1E}" dt="2026-04-02T14:05:20.134" v="1" actId="20577"/>
      <pc:docMkLst>
        <pc:docMk/>
      </pc:docMkLst>
      <pc:sldChg chg="modSp">
        <pc:chgData name="" userId="" providerId="" clId="Web-{1DF8E1FB-5CC5-7AC1-ED24-FC28D2DDBF1E}" dt="2026-04-02T14:05:20.134" v="1" actId="20577"/>
        <pc:sldMkLst>
          <pc:docMk/>
          <pc:sldMk cId="3584381784" sldId="257"/>
        </pc:sldMkLst>
        <pc:spChg chg="mod">
          <ac:chgData name="" userId="" providerId="" clId="Web-{1DF8E1FB-5CC5-7AC1-ED24-FC28D2DDBF1E}" dt="2026-04-02T14:05:20.134" v="1" actId="20577"/>
          <ac:spMkLst>
            <pc:docMk/>
            <pc:sldMk cId="3584381784" sldId="257"/>
            <ac:spMk id="2" creationId="{3A75CAF6-E41A-4B89-2BB6-378A87A32A3F}"/>
          </ac:spMkLst>
        </pc:spChg>
      </pc:sldChg>
    </pc:docChg>
  </pc:docChgLst>
  <pc:docChgLst>
    <pc:chgData name="Sheehy, Cameron" userId="S::ca.sheehy@northeastern.edu::65cb5e2b-dbd0-49ce-8c33-9ad7e6b930ad" providerId="AD" clId="Web-{1D8B0E52-1002-F5A5-1245-4A51DA87549A}"/>
    <pc:docChg chg="addSld modSld">
      <pc:chgData name="Sheehy, Cameron" userId="S::ca.sheehy@northeastern.edu::65cb5e2b-dbd0-49ce-8c33-9ad7e6b930ad" providerId="AD" clId="Web-{1D8B0E52-1002-F5A5-1245-4A51DA87549A}" dt="2026-04-02T14:59:34.019" v="63" actId="20577"/>
      <pc:docMkLst>
        <pc:docMk/>
      </pc:docMkLst>
      <pc:sldChg chg="addSp delSp modSp">
        <pc:chgData name="Sheehy, Cameron" userId="S::ca.sheehy@northeastern.edu::65cb5e2b-dbd0-49ce-8c33-9ad7e6b930ad" providerId="AD" clId="Web-{1D8B0E52-1002-F5A5-1245-4A51DA87549A}" dt="2026-04-02T14:57:44.360" v="8" actId="20577"/>
        <pc:sldMkLst>
          <pc:docMk/>
          <pc:sldMk cId="3584381784" sldId="257"/>
        </pc:sldMkLst>
        <pc:spChg chg="add mod">
          <ac:chgData name="Sheehy, Cameron" userId="S::ca.sheehy@northeastern.edu::65cb5e2b-dbd0-49ce-8c33-9ad7e6b930ad" providerId="AD" clId="Web-{1D8B0E52-1002-F5A5-1245-4A51DA87549A}" dt="2026-04-02T14:57:44.360" v="8" actId="20577"/>
          <ac:spMkLst>
            <pc:docMk/>
            <pc:sldMk cId="3584381784" sldId="257"/>
            <ac:spMk id="3" creationId="{95E11958-24C6-2868-2884-3B74BF2BEAEB}"/>
          </ac:spMkLst>
        </pc:spChg>
        <pc:spChg chg="del">
          <ac:chgData name="Sheehy, Cameron" userId="S::ca.sheehy@northeastern.edu::65cb5e2b-dbd0-49ce-8c33-9ad7e6b930ad" providerId="AD" clId="Web-{1D8B0E52-1002-F5A5-1245-4A51DA87549A}" dt="2026-04-02T14:57:40.594" v="6"/>
          <ac:spMkLst>
            <pc:docMk/>
            <pc:sldMk cId="3584381784" sldId="257"/>
            <ac:spMk id="24" creationId="{6D75F86F-A3A1-E25C-676C-CE257FD6D4D1}"/>
          </ac:spMkLst>
        </pc:spChg>
      </pc:sldChg>
      <pc:sldChg chg="addSp delSp modSp">
        <pc:chgData name="Sheehy, Cameron" userId="S::ca.sheehy@northeastern.edu::65cb5e2b-dbd0-49ce-8c33-9ad7e6b930ad" providerId="AD" clId="Web-{1D8B0E52-1002-F5A5-1245-4A51DA87549A}" dt="2026-04-02T14:57:49.454" v="11" actId="20577"/>
        <pc:sldMkLst>
          <pc:docMk/>
          <pc:sldMk cId="2230451805" sldId="283"/>
        </pc:sldMkLst>
        <pc:spChg chg="add mod">
          <ac:chgData name="Sheehy, Cameron" userId="S::ca.sheehy@northeastern.edu::65cb5e2b-dbd0-49ce-8c33-9ad7e6b930ad" providerId="AD" clId="Web-{1D8B0E52-1002-F5A5-1245-4A51DA87549A}" dt="2026-04-02T14:57:49.454" v="11" actId="20577"/>
          <ac:spMkLst>
            <pc:docMk/>
            <pc:sldMk cId="2230451805" sldId="283"/>
            <ac:spMk id="4" creationId="{43739502-6B47-DC96-DD5A-9636F30FEE5B}"/>
          </ac:spMkLst>
        </pc:spChg>
        <pc:spChg chg="del">
          <ac:chgData name="Sheehy, Cameron" userId="S::ca.sheehy@northeastern.edu::65cb5e2b-dbd0-49ce-8c33-9ad7e6b930ad" providerId="AD" clId="Web-{1D8B0E52-1002-F5A5-1245-4A51DA87549A}" dt="2026-04-02T14:57:45.923" v="9"/>
          <ac:spMkLst>
            <pc:docMk/>
            <pc:sldMk cId="2230451805" sldId="283"/>
            <ac:spMk id="6" creationId="{35DEFCCB-30D7-7117-37B6-B377586FFA2C}"/>
          </ac:spMkLst>
        </pc:spChg>
      </pc:sldChg>
      <pc:sldChg chg="addSp delSp modSp">
        <pc:chgData name="Sheehy, Cameron" userId="S::ca.sheehy@northeastern.edu::65cb5e2b-dbd0-49ce-8c33-9ad7e6b930ad" providerId="AD" clId="Web-{1D8B0E52-1002-F5A5-1245-4A51DA87549A}" dt="2026-04-02T14:57:56.392" v="14" actId="20577"/>
        <pc:sldMkLst>
          <pc:docMk/>
          <pc:sldMk cId="4221552377" sldId="284"/>
        </pc:sldMkLst>
        <pc:spChg chg="add mod">
          <ac:chgData name="Sheehy, Cameron" userId="S::ca.sheehy@northeastern.edu::65cb5e2b-dbd0-49ce-8c33-9ad7e6b930ad" providerId="AD" clId="Web-{1D8B0E52-1002-F5A5-1245-4A51DA87549A}" dt="2026-04-02T14:57:56.392" v="14" actId="20577"/>
          <ac:spMkLst>
            <pc:docMk/>
            <pc:sldMk cId="4221552377" sldId="284"/>
            <ac:spMk id="6" creationId="{4B9E902B-0466-9564-1885-C641E644B0AF}"/>
          </ac:spMkLst>
        </pc:spChg>
        <pc:spChg chg="del">
          <ac:chgData name="Sheehy, Cameron" userId="S::ca.sheehy@northeastern.edu::65cb5e2b-dbd0-49ce-8c33-9ad7e6b930ad" providerId="AD" clId="Web-{1D8B0E52-1002-F5A5-1245-4A51DA87549A}" dt="2026-04-02T14:57:52.282" v="12"/>
          <ac:spMkLst>
            <pc:docMk/>
            <pc:sldMk cId="4221552377" sldId="284"/>
            <ac:spMk id="15" creationId="{5DD999BF-2408-3541-742A-2889E2AC0296}"/>
          </ac:spMkLst>
        </pc:spChg>
      </pc:sldChg>
      <pc:sldChg chg="addSp delSp modSp add delAnim">
        <pc:chgData name="Sheehy, Cameron" userId="S::ca.sheehy@northeastern.edu::65cb5e2b-dbd0-49ce-8c33-9ad7e6b930ad" providerId="AD" clId="Web-{1D8B0E52-1002-F5A5-1245-4A51DA87549A}" dt="2026-04-02T14:59:27.800" v="60" actId="20577"/>
        <pc:sldMkLst>
          <pc:docMk/>
          <pc:sldMk cId="2426109288" sldId="289"/>
        </pc:sldMkLst>
        <pc:spChg chg="mod">
          <ac:chgData name="Sheehy, Cameron" userId="S::ca.sheehy@northeastern.edu::65cb5e2b-dbd0-49ce-8c33-9ad7e6b930ad" providerId="AD" clId="Web-{1D8B0E52-1002-F5A5-1245-4A51DA87549A}" dt="2026-04-02T14:10:52.662" v="2" actId="20577"/>
          <ac:spMkLst>
            <pc:docMk/>
            <pc:sldMk cId="2426109288" sldId="289"/>
            <ac:spMk id="2" creationId="{2AE057FD-5108-FCFD-BE00-D04A847668BE}"/>
          </ac:spMkLst>
        </pc:spChg>
        <pc:spChg chg="del">
          <ac:chgData name="Sheehy, Cameron" userId="S::ca.sheehy@northeastern.edu::65cb5e2b-dbd0-49ce-8c33-9ad7e6b930ad" providerId="AD" clId="Web-{1D8B0E52-1002-F5A5-1245-4A51DA87549A}" dt="2026-04-02T14:10:56.334" v="4"/>
          <ac:spMkLst>
            <pc:docMk/>
            <pc:sldMk cId="2426109288" sldId="289"/>
            <ac:spMk id="4" creationId="{F4032BE9-1497-2754-DE6B-33CCACE56725}"/>
          </ac:spMkLst>
        </pc:spChg>
        <pc:spChg chg="del">
          <ac:chgData name="Sheehy, Cameron" userId="S::ca.sheehy@northeastern.edu::65cb5e2b-dbd0-49ce-8c33-9ad7e6b930ad" providerId="AD" clId="Web-{1D8B0E52-1002-F5A5-1245-4A51DA87549A}" dt="2026-04-02T14:59:25.097" v="58"/>
          <ac:spMkLst>
            <pc:docMk/>
            <pc:sldMk cId="2426109288" sldId="289"/>
            <ac:spMk id="5" creationId="{B95A9EA8-24F2-381E-AB94-A7F1DE51C2E3}"/>
          </ac:spMkLst>
        </pc:spChg>
        <pc:spChg chg="add mod">
          <ac:chgData name="Sheehy, Cameron" userId="S::ca.sheehy@northeastern.edu::65cb5e2b-dbd0-49ce-8c33-9ad7e6b930ad" providerId="AD" clId="Web-{1D8B0E52-1002-F5A5-1245-4A51DA87549A}" dt="2026-04-02T14:59:27.800" v="60" actId="20577"/>
          <ac:spMkLst>
            <pc:docMk/>
            <pc:sldMk cId="2426109288" sldId="289"/>
            <ac:spMk id="7" creationId="{A0C8D876-34C7-74EA-5821-1B11A209EB17}"/>
          </ac:spMkLst>
        </pc:spChg>
        <pc:picChg chg="del">
          <ac:chgData name="Sheehy, Cameron" userId="S::ca.sheehy@northeastern.edu::65cb5e2b-dbd0-49ce-8c33-9ad7e6b930ad" providerId="AD" clId="Web-{1D8B0E52-1002-F5A5-1245-4A51DA87549A}" dt="2026-04-02T14:10:56.334" v="3"/>
          <ac:picMkLst>
            <pc:docMk/>
            <pc:sldMk cId="2426109288" sldId="289"/>
            <ac:picMk id="8" creationId="{658BCC8D-8CA2-D158-F208-1F393BD23B00}"/>
          </ac:picMkLst>
        </pc:picChg>
      </pc:sldChg>
      <pc:sldChg chg="addSp delSp modSp">
        <pc:chgData name="Sheehy, Cameron" userId="S::ca.sheehy@northeastern.edu::65cb5e2b-dbd0-49ce-8c33-9ad7e6b930ad" providerId="AD" clId="Web-{1D8B0E52-1002-F5A5-1245-4A51DA87549A}" dt="2026-04-02T14:59:10.722" v="51" actId="20577"/>
        <pc:sldMkLst>
          <pc:docMk/>
          <pc:sldMk cId="2602621988" sldId="291"/>
        </pc:sldMkLst>
        <pc:spChg chg="del">
          <ac:chgData name="Sheehy, Cameron" userId="S::ca.sheehy@northeastern.edu::65cb5e2b-dbd0-49ce-8c33-9ad7e6b930ad" providerId="AD" clId="Web-{1D8B0E52-1002-F5A5-1245-4A51DA87549A}" dt="2026-04-02T14:59:07.987" v="49"/>
          <ac:spMkLst>
            <pc:docMk/>
            <pc:sldMk cId="2602621988" sldId="291"/>
            <ac:spMk id="6" creationId="{78EFC63E-FFE8-CAE2-4C30-EAC286CE61DE}"/>
          </ac:spMkLst>
        </pc:spChg>
        <pc:spChg chg="add mod">
          <ac:chgData name="Sheehy, Cameron" userId="S::ca.sheehy@northeastern.edu::65cb5e2b-dbd0-49ce-8c33-9ad7e6b930ad" providerId="AD" clId="Web-{1D8B0E52-1002-F5A5-1245-4A51DA87549A}" dt="2026-04-02T14:59:10.722" v="51" actId="20577"/>
          <ac:spMkLst>
            <pc:docMk/>
            <pc:sldMk cId="2602621988" sldId="291"/>
            <ac:spMk id="10" creationId="{83229E25-B0D3-4424-D865-C7484AFDC6BA}"/>
          </ac:spMkLst>
        </pc:spChg>
      </pc:sldChg>
      <pc:sldChg chg="addSp delSp modSp">
        <pc:chgData name="Sheehy, Cameron" userId="S::ca.sheehy@northeastern.edu::65cb5e2b-dbd0-49ce-8c33-9ad7e6b930ad" providerId="AD" clId="Web-{1D8B0E52-1002-F5A5-1245-4A51DA87549A}" dt="2026-04-02T14:59:34.019" v="63" actId="20577"/>
        <pc:sldMkLst>
          <pc:docMk/>
          <pc:sldMk cId="3834247635" sldId="299"/>
        </pc:sldMkLst>
        <pc:spChg chg="add mod">
          <ac:chgData name="Sheehy, Cameron" userId="S::ca.sheehy@northeastern.edu::65cb5e2b-dbd0-49ce-8c33-9ad7e6b930ad" providerId="AD" clId="Web-{1D8B0E52-1002-F5A5-1245-4A51DA87549A}" dt="2026-04-02T14:59:34.019" v="63" actId="20577"/>
          <ac:spMkLst>
            <pc:docMk/>
            <pc:sldMk cId="3834247635" sldId="299"/>
            <ac:spMk id="5" creationId="{9C7DEA96-3D9F-6460-0E6C-87E5CBE8871F}"/>
          </ac:spMkLst>
        </pc:spChg>
        <pc:spChg chg="del mod">
          <ac:chgData name="Sheehy, Cameron" userId="S::ca.sheehy@northeastern.edu::65cb5e2b-dbd0-49ce-8c33-9ad7e6b930ad" providerId="AD" clId="Web-{1D8B0E52-1002-F5A5-1245-4A51DA87549A}" dt="2026-04-02T14:59:30.363" v="61"/>
          <ac:spMkLst>
            <pc:docMk/>
            <pc:sldMk cId="3834247635" sldId="299"/>
            <ac:spMk id="11" creationId="{8E515C22-4DE0-81BE-1D33-22FE3C5AB13D}"/>
          </ac:spMkLst>
        </pc:spChg>
      </pc:sldChg>
      <pc:sldChg chg="addSp delSp modSp">
        <pc:chgData name="Sheehy, Cameron" userId="S::ca.sheehy@northeastern.edu::65cb5e2b-dbd0-49ce-8c33-9ad7e6b930ad" providerId="AD" clId="Web-{1D8B0E52-1002-F5A5-1245-4A51DA87549A}" dt="2026-04-02T14:58:01.689" v="18" actId="20577"/>
        <pc:sldMkLst>
          <pc:docMk/>
          <pc:sldMk cId="3791859034" sldId="310"/>
        </pc:sldMkLst>
        <pc:spChg chg="add mod">
          <ac:chgData name="Sheehy, Cameron" userId="S::ca.sheehy@northeastern.edu::65cb5e2b-dbd0-49ce-8c33-9ad7e6b930ad" providerId="AD" clId="Web-{1D8B0E52-1002-F5A5-1245-4A51DA87549A}" dt="2026-04-02T14:58:01.689" v="18" actId="20577"/>
          <ac:spMkLst>
            <pc:docMk/>
            <pc:sldMk cId="3791859034" sldId="310"/>
            <ac:spMk id="3" creationId="{E8A2D158-4B49-1F26-00A9-23F20C16CD8F}"/>
          </ac:spMkLst>
        </pc:spChg>
        <pc:spChg chg="del">
          <ac:chgData name="Sheehy, Cameron" userId="S::ca.sheehy@northeastern.edu::65cb5e2b-dbd0-49ce-8c33-9ad7e6b930ad" providerId="AD" clId="Web-{1D8B0E52-1002-F5A5-1245-4A51DA87549A}" dt="2026-04-02T14:57:59.251" v="15"/>
          <ac:spMkLst>
            <pc:docMk/>
            <pc:sldMk cId="3791859034" sldId="310"/>
            <ac:spMk id="16" creationId="{6DA0E333-DD2E-0520-D856-37E91096F721}"/>
          </ac:spMkLst>
        </pc:spChg>
      </pc:sldChg>
      <pc:sldChg chg="addSp delSp modSp">
        <pc:chgData name="Sheehy, Cameron" userId="S::ca.sheehy@northeastern.edu::65cb5e2b-dbd0-49ce-8c33-9ad7e6b930ad" providerId="AD" clId="Web-{1D8B0E52-1002-F5A5-1245-4A51DA87549A}" dt="2026-04-02T14:58:13.502" v="24" actId="20577"/>
        <pc:sldMkLst>
          <pc:docMk/>
          <pc:sldMk cId="2228891545" sldId="312"/>
        </pc:sldMkLst>
        <pc:spChg chg="add mod">
          <ac:chgData name="Sheehy, Cameron" userId="S::ca.sheehy@northeastern.edu::65cb5e2b-dbd0-49ce-8c33-9ad7e6b930ad" providerId="AD" clId="Web-{1D8B0E52-1002-F5A5-1245-4A51DA87549A}" dt="2026-04-02T14:58:13.502" v="24" actId="20577"/>
          <ac:spMkLst>
            <pc:docMk/>
            <pc:sldMk cId="2228891545" sldId="312"/>
            <ac:spMk id="4" creationId="{7045782D-60CA-83C0-E308-978FCD697A5D}"/>
          </ac:spMkLst>
        </pc:spChg>
        <pc:spChg chg="del">
          <ac:chgData name="Sheehy, Cameron" userId="S::ca.sheehy@northeastern.edu::65cb5e2b-dbd0-49ce-8c33-9ad7e6b930ad" providerId="AD" clId="Web-{1D8B0E52-1002-F5A5-1245-4A51DA87549A}" dt="2026-04-02T14:58:10.580" v="22"/>
          <ac:spMkLst>
            <pc:docMk/>
            <pc:sldMk cId="2228891545" sldId="312"/>
            <ac:spMk id="15" creationId="{0EDA1A13-598B-85A1-98F6-65BEA0548FB5}"/>
          </ac:spMkLst>
        </pc:spChg>
      </pc:sldChg>
      <pc:sldChg chg="addSp delSp modSp">
        <pc:chgData name="Sheehy, Cameron" userId="S::ca.sheehy@northeastern.edu::65cb5e2b-dbd0-49ce-8c33-9ad7e6b930ad" providerId="AD" clId="Web-{1D8B0E52-1002-F5A5-1245-4A51DA87549A}" dt="2026-04-02T14:58:18.892" v="27" actId="20577"/>
        <pc:sldMkLst>
          <pc:docMk/>
          <pc:sldMk cId="2803494142" sldId="313"/>
        </pc:sldMkLst>
        <pc:spChg chg="add mod">
          <ac:chgData name="Sheehy, Cameron" userId="S::ca.sheehy@northeastern.edu::65cb5e2b-dbd0-49ce-8c33-9ad7e6b930ad" providerId="AD" clId="Web-{1D8B0E52-1002-F5A5-1245-4A51DA87549A}" dt="2026-04-02T14:58:18.892" v="27" actId="20577"/>
          <ac:spMkLst>
            <pc:docMk/>
            <pc:sldMk cId="2803494142" sldId="313"/>
            <ac:spMk id="8" creationId="{5B43A940-86E5-8557-4953-69429E935AB2}"/>
          </ac:spMkLst>
        </pc:spChg>
        <pc:spChg chg="del">
          <ac:chgData name="Sheehy, Cameron" userId="S::ca.sheehy@northeastern.edu::65cb5e2b-dbd0-49ce-8c33-9ad7e6b930ad" providerId="AD" clId="Web-{1D8B0E52-1002-F5A5-1245-4A51DA87549A}" dt="2026-04-02T14:58:15.970" v="25"/>
          <ac:spMkLst>
            <pc:docMk/>
            <pc:sldMk cId="2803494142" sldId="313"/>
            <ac:spMk id="22" creationId="{82CC7491-9E84-49E3-FC55-289036757D03}"/>
          </ac:spMkLst>
        </pc:spChg>
      </pc:sldChg>
      <pc:sldChg chg="addSp delSp modSp">
        <pc:chgData name="Sheehy, Cameron" userId="S::ca.sheehy@northeastern.edu::65cb5e2b-dbd0-49ce-8c33-9ad7e6b930ad" providerId="AD" clId="Web-{1D8B0E52-1002-F5A5-1245-4A51DA87549A}" dt="2026-04-02T14:58:37.299" v="36" actId="20577"/>
        <pc:sldMkLst>
          <pc:docMk/>
          <pc:sldMk cId="3873164202" sldId="314"/>
        </pc:sldMkLst>
        <pc:spChg chg="add mod">
          <ac:chgData name="Sheehy, Cameron" userId="S::ca.sheehy@northeastern.edu::65cb5e2b-dbd0-49ce-8c33-9ad7e6b930ad" providerId="AD" clId="Web-{1D8B0E52-1002-F5A5-1245-4A51DA87549A}" dt="2026-04-02T14:58:37.299" v="36" actId="20577"/>
          <ac:spMkLst>
            <pc:docMk/>
            <pc:sldMk cId="3873164202" sldId="314"/>
            <ac:spMk id="4" creationId="{BFB55BF6-6CD5-C750-7241-A91AF3FFCAEE}"/>
          </ac:spMkLst>
        </pc:spChg>
        <pc:spChg chg="del">
          <ac:chgData name="Sheehy, Cameron" userId="S::ca.sheehy@northeastern.edu::65cb5e2b-dbd0-49ce-8c33-9ad7e6b930ad" providerId="AD" clId="Web-{1D8B0E52-1002-F5A5-1245-4A51DA87549A}" dt="2026-04-02T14:58:34.627" v="33"/>
          <ac:spMkLst>
            <pc:docMk/>
            <pc:sldMk cId="3873164202" sldId="314"/>
            <ac:spMk id="6" creationId="{83B39754-D2B7-F6B0-4E36-626574708164}"/>
          </ac:spMkLst>
        </pc:spChg>
      </pc:sldChg>
      <pc:sldChg chg="addSp delSp modSp">
        <pc:chgData name="Sheehy, Cameron" userId="S::ca.sheehy@northeastern.edu::65cb5e2b-dbd0-49ce-8c33-9ad7e6b930ad" providerId="AD" clId="Web-{1D8B0E52-1002-F5A5-1245-4A51DA87549A}" dt="2026-04-02T14:58:45.158" v="39" actId="20577"/>
        <pc:sldMkLst>
          <pc:docMk/>
          <pc:sldMk cId="3903334529" sldId="315"/>
        </pc:sldMkLst>
        <pc:spChg chg="del">
          <ac:chgData name="Sheehy, Cameron" userId="S::ca.sheehy@northeastern.edu::65cb5e2b-dbd0-49ce-8c33-9ad7e6b930ad" providerId="AD" clId="Web-{1D8B0E52-1002-F5A5-1245-4A51DA87549A}" dt="2026-04-02T14:58:42.533" v="37"/>
          <ac:spMkLst>
            <pc:docMk/>
            <pc:sldMk cId="3903334529" sldId="315"/>
            <ac:spMk id="4" creationId="{1A280D36-9F55-A884-5C3D-A9897F708DE7}"/>
          </ac:spMkLst>
        </pc:spChg>
        <pc:spChg chg="add mod">
          <ac:chgData name="Sheehy, Cameron" userId="S::ca.sheehy@northeastern.edu::65cb5e2b-dbd0-49ce-8c33-9ad7e6b930ad" providerId="AD" clId="Web-{1D8B0E52-1002-F5A5-1245-4A51DA87549A}" dt="2026-04-02T14:58:45.158" v="39" actId="20577"/>
          <ac:spMkLst>
            <pc:docMk/>
            <pc:sldMk cId="3903334529" sldId="315"/>
            <ac:spMk id="5" creationId="{EB8EEDA2-8C67-85A5-6D5F-ADD8D1CE6CCB}"/>
          </ac:spMkLst>
        </pc:spChg>
      </pc:sldChg>
      <pc:sldChg chg="addSp delSp modSp">
        <pc:chgData name="Sheehy, Cameron" userId="S::ca.sheehy@northeastern.edu::65cb5e2b-dbd0-49ce-8c33-9ad7e6b930ad" providerId="AD" clId="Web-{1D8B0E52-1002-F5A5-1245-4A51DA87549A}" dt="2026-04-02T14:58:50.690" v="42" actId="20577"/>
        <pc:sldMkLst>
          <pc:docMk/>
          <pc:sldMk cId="93688085" sldId="316"/>
        </pc:sldMkLst>
        <pc:spChg chg="del">
          <ac:chgData name="Sheehy, Cameron" userId="S::ca.sheehy@northeastern.edu::65cb5e2b-dbd0-49ce-8c33-9ad7e6b930ad" providerId="AD" clId="Web-{1D8B0E52-1002-F5A5-1245-4A51DA87549A}" dt="2026-04-02T14:58:47.909" v="40"/>
          <ac:spMkLst>
            <pc:docMk/>
            <pc:sldMk cId="93688085" sldId="316"/>
            <ac:spMk id="4" creationId="{0FDA8528-F460-6B43-3279-AD9CA5A6CF5E}"/>
          </ac:spMkLst>
        </pc:spChg>
        <pc:spChg chg="add mod">
          <ac:chgData name="Sheehy, Cameron" userId="S::ca.sheehy@northeastern.edu::65cb5e2b-dbd0-49ce-8c33-9ad7e6b930ad" providerId="AD" clId="Web-{1D8B0E52-1002-F5A5-1245-4A51DA87549A}" dt="2026-04-02T14:58:50.690" v="42" actId="20577"/>
          <ac:spMkLst>
            <pc:docMk/>
            <pc:sldMk cId="93688085" sldId="316"/>
            <ac:spMk id="5" creationId="{3416D306-F999-9979-DAEA-B8333C9DD38F}"/>
          </ac:spMkLst>
        </pc:spChg>
      </pc:sldChg>
      <pc:sldChg chg="addSp delSp modSp">
        <pc:chgData name="Sheehy, Cameron" userId="S::ca.sheehy@northeastern.edu::65cb5e2b-dbd0-49ce-8c33-9ad7e6b930ad" providerId="AD" clId="Web-{1D8B0E52-1002-F5A5-1245-4A51DA87549A}" dt="2026-04-02T14:59:16.222" v="54" actId="20577"/>
        <pc:sldMkLst>
          <pc:docMk/>
          <pc:sldMk cId="1446766309" sldId="317"/>
        </pc:sldMkLst>
        <pc:spChg chg="del">
          <ac:chgData name="Sheehy, Cameron" userId="S::ca.sheehy@northeastern.edu::65cb5e2b-dbd0-49ce-8c33-9ad7e6b930ad" providerId="AD" clId="Web-{1D8B0E52-1002-F5A5-1245-4A51DA87549A}" dt="2026-04-02T14:59:13.862" v="52"/>
          <ac:spMkLst>
            <pc:docMk/>
            <pc:sldMk cId="1446766309" sldId="317"/>
            <ac:spMk id="4" creationId="{00D69287-C2B1-6681-9E44-0AE238C3A5BF}"/>
          </ac:spMkLst>
        </pc:spChg>
        <pc:spChg chg="add mod">
          <ac:chgData name="Sheehy, Cameron" userId="S::ca.sheehy@northeastern.edu::65cb5e2b-dbd0-49ce-8c33-9ad7e6b930ad" providerId="AD" clId="Web-{1D8B0E52-1002-F5A5-1245-4A51DA87549A}" dt="2026-04-02T14:59:16.222" v="54" actId="20577"/>
          <ac:spMkLst>
            <pc:docMk/>
            <pc:sldMk cId="1446766309" sldId="317"/>
            <ac:spMk id="8" creationId="{C4889672-A100-B760-74BC-A6304CA344A1}"/>
          </ac:spMkLst>
        </pc:spChg>
      </pc:sldChg>
      <pc:sldChg chg="addSp delSp modSp">
        <pc:chgData name="Sheehy, Cameron" userId="S::ca.sheehy@northeastern.edu::65cb5e2b-dbd0-49ce-8c33-9ad7e6b930ad" providerId="AD" clId="Web-{1D8B0E52-1002-F5A5-1245-4A51DA87549A}" dt="2026-04-02T14:58:07.517" v="21" actId="20577"/>
        <pc:sldMkLst>
          <pc:docMk/>
          <pc:sldMk cId="3452066695" sldId="318"/>
        </pc:sldMkLst>
        <pc:spChg chg="add mod">
          <ac:chgData name="Sheehy, Cameron" userId="S::ca.sheehy@northeastern.edu::65cb5e2b-dbd0-49ce-8c33-9ad7e6b930ad" providerId="AD" clId="Web-{1D8B0E52-1002-F5A5-1245-4A51DA87549A}" dt="2026-04-02T14:58:07.517" v="21" actId="20577"/>
          <ac:spMkLst>
            <pc:docMk/>
            <pc:sldMk cId="3452066695" sldId="318"/>
            <ac:spMk id="3" creationId="{C4CEE1D7-E1EB-D354-8F16-93E560C63187}"/>
          </ac:spMkLst>
        </pc:spChg>
        <pc:spChg chg="del">
          <ac:chgData name="Sheehy, Cameron" userId="S::ca.sheehy@northeastern.edu::65cb5e2b-dbd0-49ce-8c33-9ad7e6b930ad" providerId="AD" clId="Web-{1D8B0E52-1002-F5A5-1245-4A51DA87549A}" dt="2026-04-02T14:58:04.548" v="19"/>
          <ac:spMkLst>
            <pc:docMk/>
            <pc:sldMk cId="3452066695" sldId="318"/>
            <ac:spMk id="6" creationId="{8A57957E-F549-3F5C-29BA-12D7D01F8F4D}"/>
          </ac:spMkLst>
        </pc:spChg>
      </pc:sldChg>
      <pc:sldChg chg="addSp delSp modSp">
        <pc:chgData name="Sheehy, Cameron" userId="S::ca.sheehy@northeastern.edu::65cb5e2b-dbd0-49ce-8c33-9ad7e6b930ad" providerId="AD" clId="Web-{1D8B0E52-1002-F5A5-1245-4A51DA87549A}" dt="2026-04-02T14:59:22.253" v="57" actId="20577"/>
        <pc:sldMkLst>
          <pc:docMk/>
          <pc:sldMk cId="2576329120" sldId="319"/>
        </pc:sldMkLst>
        <pc:spChg chg="del">
          <ac:chgData name="Sheehy, Cameron" userId="S::ca.sheehy@northeastern.edu::65cb5e2b-dbd0-49ce-8c33-9ad7e6b930ad" providerId="AD" clId="Web-{1D8B0E52-1002-F5A5-1245-4A51DA87549A}" dt="2026-04-02T14:59:20.206" v="55"/>
          <ac:spMkLst>
            <pc:docMk/>
            <pc:sldMk cId="2576329120" sldId="319"/>
            <ac:spMk id="6" creationId="{EBD4B1E0-0CF3-76A7-6A04-79D4FD0382B4}"/>
          </ac:spMkLst>
        </pc:spChg>
        <pc:spChg chg="add mod">
          <ac:chgData name="Sheehy, Cameron" userId="S::ca.sheehy@northeastern.edu::65cb5e2b-dbd0-49ce-8c33-9ad7e6b930ad" providerId="AD" clId="Web-{1D8B0E52-1002-F5A5-1245-4A51DA87549A}" dt="2026-04-02T14:59:22.253" v="57" actId="20577"/>
          <ac:spMkLst>
            <pc:docMk/>
            <pc:sldMk cId="2576329120" sldId="319"/>
            <ac:spMk id="8" creationId="{0ADB6EE1-AA7D-0DB4-E3B4-37D9CA55FC4A}"/>
          </ac:spMkLst>
        </pc:spChg>
      </pc:sldChg>
      <pc:sldChg chg="addSp delSp modSp">
        <pc:chgData name="Sheehy, Cameron" userId="S::ca.sheehy@northeastern.edu::65cb5e2b-dbd0-49ce-8c33-9ad7e6b930ad" providerId="AD" clId="Web-{1D8B0E52-1002-F5A5-1245-4A51DA87549A}" dt="2026-04-02T14:58:25.846" v="30" actId="20577"/>
        <pc:sldMkLst>
          <pc:docMk/>
          <pc:sldMk cId="2824529135" sldId="321"/>
        </pc:sldMkLst>
        <pc:spChg chg="add mod">
          <ac:chgData name="Sheehy, Cameron" userId="S::ca.sheehy@northeastern.edu::65cb5e2b-dbd0-49ce-8c33-9ad7e6b930ad" providerId="AD" clId="Web-{1D8B0E52-1002-F5A5-1245-4A51DA87549A}" dt="2026-04-02T14:58:25.846" v="30" actId="20577"/>
          <ac:spMkLst>
            <pc:docMk/>
            <pc:sldMk cId="2824529135" sldId="321"/>
            <ac:spMk id="4" creationId="{A080C246-E771-167A-8182-22A62DAB716B}"/>
          </ac:spMkLst>
        </pc:spChg>
        <pc:spChg chg="del">
          <ac:chgData name="Sheehy, Cameron" userId="S::ca.sheehy@northeastern.edu::65cb5e2b-dbd0-49ce-8c33-9ad7e6b930ad" providerId="AD" clId="Web-{1D8B0E52-1002-F5A5-1245-4A51DA87549A}" dt="2026-04-02T14:58:22.408" v="28"/>
          <ac:spMkLst>
            <pc:docMk/>
            <pc:sldMk cId="2824529135" sldId="321"/>
            <ac:spMk id="6" creationId="{5EE140FC-5FFB-E5FC-5DAE-A043F7A031D9}"/>
          </ac:spMkLst>
        </pc:spChg>
      </pc:sldChg>
      <pc:sldChg chg="addSp delSp modSp">
        <pc:chgData name="Sheehy, Cameron" userId="S::ca.sheehy@northeastern.edu::65cb5e2b-dbd0-49ce-8c33-9ad7e6b930ad" providerId="AD" clId="Web-{1D8B0E52-1002-F5A5-1245-4A51DA87549A}" dt="2026-04-02T14:58:58.065" v="45" actId="20577"/>
        <pc:sldMkLst>
          <pc:docMk/>
          <pc:sldMk cId="2609560415" sldId="323"/>
        </pc:sldMkLst>
        <pc:spChg chg="del">
          <ac:chgData name="Sheehy, Cameron" userId="S::ca.sheehy@northeastern.edu::65cb5e2b-dbd0-49ce-8c33-9ad7e6b930ad" providerId="AD" clId="Web-{1D8B0E52-1002-F5A5-1245-4A51DA87549A}" dt="2026-04-02T14:58:54.846" v="43"/>
          <ac:spMkLst>
            <pc:docMk/>
            <pc:sldMk cId="2609560415" sldId="323"/>
            <ac:spMk id="4" creationId="{A4BFCA96-6285-7760-601E-7FE12D284618}"/>
          </ac:spMkLst>
        </pc:spChg>
        <pc:spChg chg="add mod">
          <ac:chgData name="Sheehy, Cameron" userId="S::ca.sheehy@northeastern.edu::65cb5e2b-dbd0-49ce-8c33-9ad7e6b930ad" providerId="AD" clId="Web-{1D8B0E52-1002-F5A5-1245-4A51DA87549A}" dt="2026-04-02T14:58:58.065" v="45" actId="20577"/>
          <ac:spMkLst>
            <pc:docMk/>
            <pc:sldMk cId="2609560415" sldId="323"/>
            <ac:spMk id="6" creationId="{E11316A1-F5BE-BDB4-64DE-CBBAAAB98FCC}"/>
          </ac:spMkLst>
        </pc:spChg>
      </pc:sldChg>
      <pc:sldChg chg="addSp delSp modSp">
        <pc:chgData name="Sheehy, Cameron" userId="S::ca.sheehy@northeastern.edu::65cb5e2b-dbd0-49ce-8c33-9ad7e6b930ad" providerId="AD" clId="Web-{1D8B0E52-1002-F5A5-1245-4A51DA87549A}" dt="2026-04-02T14:59:04.534" v="48" actId="20577"/>
        <pc:sldMkLst>
          <pc:docMk/>
          <pc:sldMk cId="1253735412" sldId="324"/>
        </pc:sldMkLst>
        <pc:spChg chg="add mod">
          <ac:chgData name="Sheehy, Cameron" userId="S::ca.sheehy@northeastern.edu::65cb5e2b-dbd0-49ce-8c33-9ad7e6b930ad" providerId="AD" clId="Web-{1D8B0E52-1002-F5A5-1245-4A51DA87549A}" dt="2026-04-02T14:59:04.534" v="48" actId="20577"/>
          <ac:spMkLst>
            <pc:docMk/>
            <pc:sldMk cId="1253735412" sldId="324"/>
            <ac:spMk id="4" creationId="{5855B815-073A-2426-28F1-43AA35F31659}"/>
          </ac:spMkLst>
        </pc:spChg>
        <pc:spChg chg="del">
          <ac:chgData name="Sheehy, Cameron" userId="S::ca.sheehy@northeastern.edu::65cb5e2b-dbd0-49ce-8c33-9ad7e6b930ad" providerId="AD" clId="Web-{1D8B0E52-1002-F5A5-1245-4A51DA87549A}" dt="2026-04-02T14:59:02.081" v="46"/>
          <ac:spMkLst>
            <pc:docMk/>
            <pc:sldMk cId="1253735412" sldId="324"/>
            <ac:spMk id="10" creationId="{6A615E53-7D78-BDB8-2542-D779D8069657}"/>
          </ac:spMkLst>
        </pc:spChg>
      </pc:sldChg>
      <pc:sldChg chg="addSp delSp">
        <pc:chgData name="Sheehy, Cameron" userId="S::ca.sheehy@northeastern.edu::65cb5e2b-dbd0-49ce-8c33-9ad7e6b930ad" providerId="AD" clId="Web-{1D8B0E52-1002-F5A5-1245-4A51DA87549A}" dt="2026-04-02T14:58:30.596" v="32"/>
        <pc:sldMkLst>
          <pc:docMk/>
          <pc:sldMk cId="3651324186" sldId="325"/>
        </pc:sldMkLst>
        <pc:spChg chg="add">
          <ac:chgData name="Sheehy, Cameron" userId="S::ca.sheehy@northeastern.edu::65cb5e2b-dbd0-49ce-8c33-9ad7e6b930ad" providerId="AD" clId="Web-{1D8B0E52-1002-F5A5-1245-4A51DA87549A}" dt="2026-04-02T14:58:30.596" v="32"/>
          <ac:spMkLst>
            <pc:docMk/>
            <pc:sldMk cId="3651324186" sldId="325"/>
            <ac:spMk id="3" creationId="{84E1AE93-408F-34BF-D124-318107F28D5C}"/>
          </ac:spMkLst>
        </pc:spChg>
        <pc:spChg chg="del">
          <ac:chgData name="Sheehy, Cameron" userId="S::ca.sheehy@northeastern.edu::65cb5e2b-dbd0-49ce-8c33-9ad7e6b930ad" providerId="AD" clId="Web-{1D8B0E52-1002-F5A5-1245-4A51DA87549A}" dt="2026-04-02T14:58:30.236" v="31"/>
          <ac:spMkLst>
            <pc:docMk/>
            <pc:sldMk cId="3651324186" sldId="325"/>
            <ac:spMk id="6" creationId="{FF00B5FA-76F2-1754-0879-80CCE7F562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945FE-B4A0-48ED-AB58-1A8A87788640}" type="datetimeFigureOut">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1FEE7-2656-40BC-95A5-5807903940B9}" type="slidenum">
              <a:t>‹#›</a:t>
            </a:fld>
            <a:endParaRPr lang="en-US"/>
          </a:p>
        </p:txBody>
      </p:sp>
    </p:spTree>
    <p:extLst>
      <p:ext uri="{BB962C8B-B14F-4D97-AF65-F5344CB8AC3E}">
        <p14:creationId xmlns:p14="http://schemas.microsoft.com/office/powerpoint/2010/main" val="338483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2</a:t>
            </a:fld>
            <a:endParaRPr lang="en-US"/>
          </a:p>
        </p:txBody>
      </p:sp>
    </p:spTree>
    <p:extLst>
      <p:ext uri="{BB962C8B-B14F-4D97-AF65-F5344CB8AC3E}">
        <p14:creationId xmlns:p14="http://schemas.microsoft.com/office/powerpoint/2010/main" val="42446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Crissy</a:t>
            </a:r>
          </a:p>
        </p:txBody>
      </p:sp>
      <p:sp>
        <p:nvSpPr>
          <p:cNvPr id="4" name="Slide Number Placeholder 3"/>
          <p:cNvSpPr>
            <a:spLocks noGrp="1"/>
          </p:cNvSpPr>
          <p:nvPr>
            <p:ph type="sldNum" sz="quarter" idx="5"/>
          </p:nvPr>
        </p:nvSpPr>
        <p:spPr/>
        <p:txBody>
          <a:bodyPr/>
          <a:lstStyle/>
          <a:p>
            <a:fld id="{3E31FEE7-2656-40BC-95A5-5807903940B9}" type="slidenum">
              <a:t>11</a:t>
            </a:fld>
            <a:endParaRPr lang="en-US"/>
          </a:p>
        </p:txBody>
      </p:sp>
    </p:spTree>
    <p:extLst>
      <p:ext uri="{BB962C8B-B14F-4D97-AF65-F5344CB8AC3E}">
        <p14:creationId xmlns:p14="http://schemas.microsoft.com/office/powerpoint/2010/main" val="265034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12</a:t>
            </a:fld>
            <a:endParaRPr lang="en-US"/>
          </a:p>
        </p:txBody>
      </p:sp>
    </p:spTree>
    <p:extLst>
      <p:ext uri="{BB962C8B-B14F-4D97-AF65-F5344CB8AC3E}">
        <p14:creationId xmlns:p14="http://schemas.microsoft.com/office/powerpoint/2010/main" val="390262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Crissy</a:t>
            </a:r>
          </a:p>
        </p:txBody>
      </p:sp>
      <p:sp>
        <p:nvSpPr>
          <p:cNvPr id="4" name="Slide Number Placeholder 3"/>
          <p:cNvSpPr>
            <a:spLocks noGrp="1"/>
          </p:cNvSpPr>
          <p:nvPr>
            <p:ph type="sldNum" sz="quarter" idx="5"/>
          </p:nvPr>
        </p:nvSpPr>
        <p:spPr/>
        <p:txBody>
          <a:bodyPr/>
          <a:lstStyle/>
          <a:p>
            <a:fld id="{3E31FEE7-2656-40BC-95A5-5807903940B9}" type="slidenum">
              <a:t>13</a:t>
            </a:fld>
            <a:endParaRPr lang="en-US"/>
          </a:p>
        </p:txBody>
      </p:sp>
    </p:spTree>
    <p:extLst>
      <p:ext uri="{BB962C8B-B14F-4D97-AF65-F5344CB8AC3E}">
        <p14:creationId xmlns:p14="http://schemas.microsoft.com/office/powerpoint/2010/main" val="333034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Crissy</a:t>
            </a:r>
          </a:p>
        </p:txBody>
      </p:sp>
      <p:sp>
        <p:nvSpPr>
          <p:cNvPr id="4" name="Slide Number Placeholder 3"/>
          <p:cNvSpPr>
            <a:spLocks noGrp="1"/>
          </p:cNvSpPr>
          <p:nvPr>
            <p:ph type="sldNum" sz="quarter" idx="5"/>
          </p:nvPr>
        </p:nvSpPr>
        <p:spPr/>
        <p:txBody>
          <a:bodyPr/>
          <a:lstStyle/>
          <a:p>
            <a:fld id="{3E31FEE7-2656-40BC-95A5-5807903940B9}" type="slidenum">
              <a:t>14</a:t>
            </a:fld>
            <a:endParaRPr lang="en-US"/>
          </a:p>
        </p:txBody>
      </p:sp>
    </p:spTree>
    <p:extLst>
      <p:ext uri="{BB962C8B-B14F-4D97-AF65-F5344CB8AC3E}">
        <p14:creationId xmlns:p14="http://schemas.microsoft.com/office/powerpoint/2010/main" val="229672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15</a:t>
            </a:fld>
            <a:endParaRPr lang="en-US"/>
          </a:p>
        </p:txBody>
      </p:sp>
    </p:spTree>
    <p:extLst>
      <p:ext uri="{BB962C8B-B14F-4D97-AF65-F5344CB8AC3E}">
        <p14:creationId xmlns:p14="http://schemas.microsoft.com/office/powerpoint/2010/main" val="71981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Crissy</a:t>
            </a:r>
          </a:p>
        </p:txBody>
      </p:sp>
      <p:sp>
        <p:nvSpPr>
          <p:cNvPr id="4" name="Slide Number Placeholder 3"/>
          <p:cNvSpPr>
            <a:spLocks noGrp="1"/>
          </p:cNvSpPr>
          <p:nvPr>
            <p:ph type="sldNum" sz="quarter" idx="5"/>
          </p:nvPr>
        </p:nvSpPr>
        <p:spPr/>
        <p:txBody>
          <a:bodyPr/>
          <a:lstStyle/>
          <a:p>
            <a:fld id="{3E31FEE7-2656-40BC-95A5-5807903940B9}" type="slidenum">
              <a:t>16</a:t>
            </a:fld>
            <a:endParaRPr lang="en-US"/>
          </a:p>
        </p:txBody>
      </p:sp>
    </p:spTree>
    <p:extLst>
      <p:ext uri="{BB962C8B-B14F-4D97-AF65-F5344CB8AC3E}">
        <p14:creationId xmlns:p14="http://schemas.microsoft.com/office/powerpoint/2010/main" val="238465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17</a:t>
            </a:fld>
            <a:endParaRPr lang="en-US"/>
          </a:p>
        </p:txBody>
      </p:sp>
    </p:spTree>
    <p:extLst>
      <p:ext uri="{BB962C8B-B14F-4D97-AF65-F5344CB8AC3E}">
        <p14:creationId xmlns:p14="http://schemas.microsoft.com/office/powerpoint/2010/main" val="145183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18</a:t>
            </a:fld>
            <a:endParaRPr lang="en-US"/>
          </a:p>
        </p:txBody>
      </p:sp>
    </p:spTree>
    <p:extLst>
      <p:ext uri="{BB962C8B-B14F-4D97-AF65-F5344CB8AC3E}">
        <p14:creationId xmlns:p14="http://schemas.microsoft.com/office/powerpoint/2010/main" val="147102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19</a:t>
            </a:fld>
            <a:endParaRPr lang="en-US"/>
          </a:p>
        </p:txBody>
      </p:sp>
    </p:spTree>
    <p:extLst>
      <p:ext uri="{BB962C8B-B14F-4D97-AF65-F5344CB8AC3E}">
        <p14:creationId xmlns:p14="http://schemas.microsoft.com/office/powerpoint/2010/main" val="147102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3</a:t>
            </a:fld>
            <a:endParaRPr lang="en-US"/>
          </a:p>
        </p:txBody>
      </p:sp>
    </p:spTree>
    <p:extLst>
      <p:ext uri="{BB962C8B-B14F-4D97-AF65-F5344CB8AC3E}">
        <p14:creationId xmlns:p14="http://schemas.microsoft.com/office/powerpoint/2010/main" val="17729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 (3 to 5 minutes)</a:t>
            </a:r>
          </a:p>
        </p:txBody>
      </p:sp>
      <p:sp>
        <p:nvSpPr>
          <p:cNvPr id="4" name="Slide Number Placeholder 3"/>
          <p:cNvSpPr>
            <a:spLocks noGrp="1"/>
          </p:cNvSpPr>
          <p:nvPr>
            <p:ph type="sldNum" sz="quarter" idx="5"/>
          </p:nvPr>
        </p:nvSpPr>
        <p:spPr/>
        <p:txBody>
          <a:bodyPr/>
          <a:lstStyle/>
          <a:p>
            <a:fld id="{3E31FEE7-2656-40BC-95A5-5807903940B9}" type="slidenum">
              <a:t>4</a:t>
            </a:fld>
            <a:endParaRPr lang="en-US"/>
          </a:p>
        </p:txBody>
      </p:sp>
    </p:spTree>
    <p:extLst>
      <p:ext uri="{BB962C8B-B14F-4D97-AF65-F5344CB8AC3E}">
        <p14:creationId xmlns:p14="http://schemas.microsoft.com/office/powerpoint/2010/main" val="155261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5</a:t>
            </a:fld>
            <a:endParaRPr lang="en-US"/>
          </a:p>
        </p:txBody>
      </p:sp>
    </p:spTree>
    <p:extLst>
      <p:ext uri="{BB962C8B-B14F-4D97-AF65-F5344CB8AC3E}">
        <p14:creationId xmlns:p14="http://schemas.microsoft.com/office/powerpoint/2010/main" val="117636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6</a:t>
            </a:fld>
            <a:endParaRPr lang="en-US"/>
          </a:p>
        </p:txBody>
      </p:sp>
    </p:spTree>
    <p:extLst>
      <p:ext uri="{BB962C8B-B14F-4D97-AF65-F5344CB8AC3E}">
        <p14:creationId xmlns:p14="http://schemas.microsoft.com/office/powerpoint/2010/main" val="166369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t>7</a:t>
            </a:fld>
            <a:endParaRPr lang="en-US"/>
          </a:p>
        </p:txBody>
      </p:sp>
    </p:spTree>
    <p:extLst>
      <p:ext uri="{BB962C8B-B14F-4D97-AF65-F5344CB8AC3E}">
        <p14:creationId xmlns:p14="http://schemas.microsoft.com/office/powerpoint/2010/main" val="32363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Crissy</a:t>
            </a:r>
          </a:p>
        </p:txBody>
      </p:sp>
      <p:sp>
        <p:nvSpPr>
          <p:cNvPr id="4" name="Slide Number Placeholder 3"/>
          <p:cNvSpPr>
            <a:spLocks noGrp="1"/>
          </p:cNvSpPr>
          <p:nvPr>
            <p:ph type="sldNum" sz="quarter" idx="5"/>
          </p:nvPr>
        </p:nvSpPr>
        <p:spPr/>
        <p:txBody>
          <a:bodyPr/>
          <a:lstStyle/>
          <a:p>
            <a:fld id="{3E31FEE7-2656-40BC-95A5-5807903940B9}" type="slidenum">
              <a:t>8</a:t>
            </a:fld>
            <a:endParaRPr lang="en-US"/>
          </a:p>
        </p:txBody>
      </p:sp>
    </p:spTree>
    <p:extLst>
      <p:ext uri="{BB962C8B-B14F-4D97-AF65-F5344CB8AC3E}">
        <p14:creationId xmlns:p14="http://schemas.microsoft.com/office/powerpoint/2010/main" val="394335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Crissy</a:t>
            </a:r>
          </a:p>
        </p:txBody>
      </p:sp>
      <p:sp>
        <p:nvSpPr>
          <p:cNvPr id="4" name="Slide Number Placeholder 3"/>
          <p:cNvSpPr>
            <a:spLocks noGrp="1"/>
          </p:cNvSpPr>
          <p:nvPr>
            <p:ph type="sldNum" sz="quarter" idx="5"/>
          </p:nvPr>
        </p:nvSpPr>
        <p:spPr/>
        <p:txBody>
          <a:bodyPr/>
          <a:lstStyle/>
          <a:p>
            <a:fld id="{3E31FEE7-2656-40BC-95A5-5807903940B9}" type="slidenum">
              <a:t>9</a:t>
            </a:fld>
            <a:endParaRPr lang="en-US"/>
          </a:p>
        </p:txBody>
      </p:sp>
    </p:spTree>
    <p:extLst>
      <p:ext uri="{BB962C8B-B14F-4D97-AF65-F5344CB8AC3E}">
        <p14:creationId xmlns:p14="http://schemas.microsoft.com/office/powerpoint/2010/main" val="399189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Cameron</a:t>
            </a:r>
          </a:p>
        </p:txBody>
      </p:sp>
      <p:sp>
        <p:nvSpPr>
          <p:cNvPr id="4" name="Slide Number Placeholder 3"/>
          <p:cNvSpPr>
            <a:spLocks noGrp="1"/>
          </p:cNvSpPr>
          <p:nvPr>
            <p:ph type="sldNum" sz="quarter" idx="5"/>
          </p:nvPr>
        </p:nvSpPr>
        <p:spPr/>
        <p:txBody>
          <a:bodyPr/>
          <a:lstStyle/>
          <a:p>
            <a:fld id="{3E31FEE7-2656-40BC-95A5-5807903940B9}" type="slidenum">
              <a:rPr lang="en-US"/>
              <a:t>10</a:t>
            </a:fld>
            <a:endParaRPr lang="en-US"/>
          </a:p>
        </p:txBody>
      </p:sp>
    </p:spTree>
    <p:extLst>
      <p:ext uri="{BB962C8B-B14F-4D97-AF65-F5344CB8AC3E}">
        <p14:creationId xmlns:p14="http://schemas.microsoft.com/office/powerpoint/2010/main" val="409263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501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644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30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0" y="10399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16" name="Content Placeholder 2"/>
          <p:cNvSpPr>
            <a:spLocks noGrp="1"/>
          </p:cNvSpPr>
          <p:nvPr>
            <p:ph idx="1"/>
          </p:nvPr>
        </p:nvSpPr>
        <p:spPr>
          <a:xfrm>
            <a:off x="838200" y="1333500"/>
            <a:ext cx="10515600" cy="5056717"/>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8" name="Title 2"/>
          <p:cNvSpPr>
            <a:spLocks noGrp="1"/>
          </p:cNvSpPr>
          <p:nvPr>
            <p:ph type="title"/>
          </p:nvPr>
        </p:nvSpPr>
        <p:spPr>
          <a:xfrm>
            <a:off x="838200" y="9525"/>
            <a:ext cx="10515600" cy="1325563"/>
          </a:xfrm>
        </p:spPr>
        <p:txBody>
          <a:bodyPr/>
          <a:lstStyle/>
          <a:p>
            <a:r>
              <a:rPr lang="en-US"/>
              <a:t>Click to edit Master title style</a:t>
            </a:r>
          </a:p>
        </p:txBody>
      </p:sp>
    </p:spTree>
    <p:extLst>
      <p:ext uri="{BB962C8B-B14F-4D97-AF65-F5344CB8AC3E}">
        <p14:creationId xmlns:p14="http://schemas.microsoft.com/office/powerpoint/2010/main" val="224236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9077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259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041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2133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04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700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503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414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5347537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hyperlink" Target="https://cssh.northeastern.edu/writingcenter/" TargetMode="External"/><Relationship Id="rId3" Type="http://schemas.openxmlformats.org/officeDocument/2006/relationships/image" Target="../media/image2.svg"/><Relationship Id="rId7" Type="http://schemas.openxmlformats.org/officeDocument/2006/relationships/hyperlink" Target="https://gls.northeastern.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nternational.northeastern.edu/gss/tutoring/" TargetMode="External"/><Relationship Id="rId5" Type="http://schemas.openxmlformats.org/officeDocument/2006/relationships/hyperlink" Target="https://disabilityaccessservices.northeastern.edu/"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hyperlink" Target="https://web.penjiapp.com/communities/northeastern/it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hyperlink" Target="https://international.northeastern.edu/itc/worksho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4A6F5F5F-34F7-805C-C530-D23ADA032520}"/>
              </a:ext>
            </a:extLst>
          </p:cNvPr>
          <p:cNvCxnSpPr/>
          <p:nvPr/>
        </p:nvCxnSpPr>
        <p:spPr>
          <a:xfrm flipH="1">
            <a:off x="5539154" y="1363817"/>
            <a:ext cx="11059" cy="3427125"/>
          </a:xfrm>
          <a:prstGeom prst="straightConnector1">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27571C97-5C08-9FE5-B38A-8F833843D31A}"/>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8" name="Graphic 17" descr="A white letter on a black background&#10;&#10;AI-generated content may be incorrect.">
            <a:extLst>
              <a:ext uri="{FF2B5EF4-FFF2-40B4-BE49-F238E27FC236}">
                <a16:creationId xmlns:a16="http://schemas.microsoft.com/office/drawing/2014/main" id="{42347B83-E91B-C11F-F3E6-0A0E0A7EDEA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526082" y="6357113"/>
            <a:ext cx="455773" cy="352912"/>
          </a:xfrm>
          <a:prstGeom prst="rect">
            <a:avLst/>
          </a:prstGeom>
        </p:spPr>
      </p:pic>
      <p:pic>
        <p:nvPicPr>
          <p:cNvPr id="22" name="Picture 21" descr="A black background with white text&#10;&#10;AI-generated content may be incorrect.">
            <a:extLst>
              <a:ext uri="{FF2B5EF4-FFF2-40B4-BE49-F238E27FC236}">
                <a16:creationId xmlns:a16="http://schemas.microsoft.com/office/drawing/2014/main" id="{D3D14E26-156C-A468-0074-E90C79530207}"/>
              </a:ext>
            </a:extLst>
          </p:cNvPr>
          <p:cNvPicPr>
            <a:picLocks noChangeAspect="1"/>
          </p:cNvPicPr>
          <p:nvPr/>
        </p:nvPicPr>
        <p:blipFill>
          <a:blip r:embed="rId3"/>
          <a:srcRect l="16176" t="28713" r="16544" b="23762"/>
          <a:stretch/>
        </p:blipFill>
        <p:spPr>
          <a:xfrm>
            <a:off x="743672" y="6177831"/>
            <a:ext cx="2630708" cy="692855"/>
          </a:xfrm>
          <a:prstGeom prst="rect">
            <a:avLst/>
          </a:prstGeom>
        </p:spPr>
      </p:pic>
      <p:pic>
        <p:nvPicPr>
          <p:cNvPr id="4" name="Graphic 24" descr="A black and white logo&#10;&#10;AI-generated content may be incorrect.">
            <a:extLst>
              <a:ext uri="{FF2B5EF4-FFF2-40B4-BE49-F238E27FC236}">
                <a16:creationId xmlns:a16="http://schemas.microsoft.com/office/drawing/2014/main" id="{413BB5CA-CA46-B0E9-3562-E10D9907281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5946" y="1709385"/>
            <a:ext cx="3579925" cy="2744952"/>
          </a:xfrm>
          <a:prstGeom prst="rect">
            <a:avLst/>
          </a:prstGeom>
        </p:spPr>
      </p:pic>
      <p:sp>
        <p:nvSpPr>
          <p:cNvPr id="9" name="Title 1">
            <a:extLst>
              <a:ext uri="{FF2B5EF4-FFF2-40B4-BE49-F238E27FC236}">
                <a16:creationId xmlns:a16="http://schemas.microsoft.com/office/drawing/2014/main" id="{36AAB273-3F45-9340-7CD5-C8C5A05C181B}"/>
              </a:ext>
            </a:extLst>
          </p:cNvPr>
          <p:cNvSpPr>
            <a:spLocks noGrp="1"/>
          </p:cNvSpPr>
          <p:nvPr/>
        </p:nvSpPr>
        <p:spPr>
          <a:xfrm>
            <a:off x="6632331" y="1363120"/>
            <a:ext cx="4591465" cy="17145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5000">
                <a:solidFill>
                  <a:schemeClr val="bg1"/>
                </a:solidFill>
                <a:latin typeface="Garamond"/>
                <a:ea typeface="+mj-lt"/>
                <a:cs typeface="+mj-lt"/>
              </a:rPr>
              <a:t>Professional</a:t>
            </a:r>
          </a:p>
          <a:p>
            <a:pPr algn="l">
              <a:lnSpc>
                <a:spcPct val="100000"/>
              </a:lnSpc>
              <a:spcBef>
                <a:spcPts val="0"/>
              </a:spcBef>
            </a:pPr>
            <a:r>
              <a:rPr lang="en-US" sz="5000">
                <a:solidFill>
                  <a:schemeClr val="bg1"/>
                </a:solidFill>
                <a:latin typeface="Garamond"/>
                <a:ea typeface="+mj-lt"/>
                <a:cs typeface="+mj-lt"/>
              </a:rPr>
              <a:t>Emails</a:t>
            </a:r>
          </a:p>
        </p:txBody>
      </p:sp>
      <p:sp>
        <p:nvSpPr>
          <p:cNvPr id="2" name="Subtitle 2">
            <a:extLst>
              <a:ext uri="{FF2B5EF4-FFF2-40B4-BE49-F238E27FC236}">
                <a16:creationId xmlns:a16="http://schemas.microsoft.com/office/drawing/2014/main" id="{3A75CAF6-E41A-4B89-2BB6-378A87A32A3F}"/>
              </a:ext>
            </a:extLst>
          </p:cNvPr>
          <p:cNvSpPr>
            <a:spLocks noGrp="1"/>
          </p:cNvSpPr>
          <p:nvPr/>
        </p:nvSpPr>
        <p:spPr>
          <a:xfrm>
            <a:off x="6627297" y="3081474"/>
            <a:ext cx="4599534" cy="2831530"/>
          </a:xfrm>
          <a:prstGeom prst="rect">
            <a:avLst/>
          </a:prstGeom>
        </p:spPr>
        <p:txBody>
          <a:bodyPr vert="horz" lIns="91440" tIns="45720" rIns="91440" bIns="45720" rtlCol="0" anchor="ctr">
            <a:norm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b="1">
                <a:solidFill>
                  <a:schemeClr val="bg1"/>
                </a:solidFill>
                <a:latin typeface="Calibri"/>
              </a:rPr>
              <a:t>International Tutoring Center</a:t>
            </a:r>
            <a:endParaRPr lang="en-US">
              <a:solidFill>
                <a:schemeClr val="bg1"/>
              </a:solidFill>
            </a:endParaRPr>
          </a:p>
          <a:p>
            <a:pPr algn="l">
              <a:lnSpc>
                <a:spcPct val="100000"/>
              </a:lnSpc>
              <a:spcBef>
                <a:spcPts val="0"/>
              </a:spcBef>
            </a:pPr>
            <a:r>
              <a:rPr lang="en-US" sz="2000" b="1">
                <a:solidFill>
                  <a:schemeClr val="bg1"/>
                </a:solidFill>
                <a:latin typeface="Calibri"/>
                <a:ea typeface="Calibri"/>
                <a:cs typeface="Calibri"/>
              </a:rPr>
              <a:t>Supplemental Academic Services </a:t>
            </a:r>
            <a:endParaRPr lang="en-US"/>
          </a:p>
          <a:p>
            <a:pPr algn="l">
              <a:lnSpc>
                <a:spcPct val="100000"/>
              </a:lnSpc>
              <a:spcBef>
                <a:spcPts val="0"/>
              </a:spcBef>
            </a:pPr>
            <a:endParaRPr lang="en-US" sz="2000" b="1">
              <a:solidFill>
                <a:schemeClr val="bg1"/>
              </a:solidFill>
              <a:latin typeface="Calibri"/>
              <a:ea typeface="Calibri"/>
              <a:cs typeface="Calibri"/>
            </a:endParaRPr>
          </a:p>
          <a:p>
            <a:pPr algn="l">
              <a:lnSpc>
                <a:spcPct val="100000"/>
              </a:lnSpc>
              <a:spcBef>
                <a:spcPts val="0"/>
              </a:spcBef>
            </a:pPr>
            <a:r>
              <a:rPr lang="en-US" sz="2000" b="1">
                <a:solidFill>
                  <a:schemeClr val="bg1"/>
                </a:solidFill>
                <a:latin typeface="Calibri"/>
                <a:ea typeface="Calibri"/>
                <a:cs typeface="Calibri"/>
              </a:rPr>
              <a:t>Workshop Series</a:t>
            </a:r>
            <a:endParaRPr lang="en-US">
              <a:solidFill>
                <a:schemeClr val="bg1"/>
              </a:solidFill>
              <a:latin typeface="Aptos"/>
              <a:ea typeface="Calibri"/>
              <a:cs typeface="Calibri"/>
            </a:endParaRPr>
          </a:p>
          <a:p>
            <a:pPr algn="l">
              <a:lnSpc>
                <a:spcPct val="100000"/>
              </a:lnSpc>
              <a:spcBef>
                <a:spcPts val="0"/>
              </a:spcBef>
            </a:pPr>
            <a:endParaRPr lang="en-US" sz="2000" b="1">
              <a:solidFill>
                <a:schemeClr val="bg1"/>
              </a:solidFill>
              <a:latin typeface="Calibri"/>
              <a:ea typeface="Calibri"/>
              <a:cs typeface="Calibri"/>
            </a:endParaRPr>
          </a:p>
          <a:p>
            <a:pPr algn="l">
              <a:lnSpc>
                <a:spcPct val="100000"/>
              </a:lnSpc>
              <a:spcBef>
                <a:spcPts val="0"/>
              </a:spcBef>
            </a:pPr>
            <a:r>
              <a:rPr lang="en-US" sz="2000" i="1">
                <a:solidFill>
                  <a:schemeClr val="bg1"/>
                </a:solidFill>
                <a:latin typeface="Calibri"/>
                <a:ea typeface="Calibri"/>
                <a:cs typeface="Calibri"/>
              </a:rPr>
              <a:t>Crissy McMartin-Miller, PhD</a:t>
            </a:r>
            <a:endParaRPr lang="en-US"/>
          </a:p>
          <a:p>
            <a:pPr algn="l">
              <a:lnSpc>
                <a:spcPct val="100000"/>
              </a:lnSpc>
              <a:spcBef>
                <a:spcPts val="0"/>
              </a:spcBef>
            </a:pPr>
            <a:r>
              <a:rPr lang="en-US" sz="2000" i="1">
                <a:solidFill>
                  <a:schemeClr val="bg1"/>
                </a:solidFill>
                <a:latin typeface="Calibri"/>
                <a:ea typeface="Calibri"/>
                <a:cs typeface="Calibri"/>
              </a:rPr>
              <a:t>Cameron Sheehy, M.Ed.</a:t>
            </a:r>
            <a:endParaRPr lang="en-US">
              <a:solidFill>
                <a:schemeClr val="bg1"/>
              </a:solidFill>
            </a:endParaRPr>
          </a:p>
        </p:txBody>
      </p:sp>
      <p:sp>
        <p:nvSpPr>
          <p:cNvPr id="3" name="Slide Number Placeholder 7">
            <a:extLst>
              <a:ext uri="{FF2B5EF4-FFF2-40B4-BE49-F238E27FC236}">
                <a16:creationId xmlns:a16="http://schemas.microsoft.com/office/drawing/2014/main" id="{95E11958-24C6-2868-2884-3B74BF2BEAEB}"/>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     |</a:t>
            </a:r>
          </a:p>
        </p:txBody>
      </p:sp>
    </p:spTree>
    <p:extLst>
      <p:ext uri="{BB962C8B-B14F-4D97-AF65-F5344CB8AC3E}">
        <p14:creationId xmlns:p14="http://schemas.microsoft.com/office/powerpoint/2010/main" val="358438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5B8A-1103-F9DC-EC23-324AB6C4FC42}"/>
              </a:ext>
            </a:extLst>
          </p:cNvPr>
          <p:cNvSpPr>
            <a:spLocks noGrp="1"/>
          </p:cNvSpPr>
          <p:nvPr>
            <p:ph type="ctrTitle"/>
          </p:nvPr>
        </p:nvSpPr>
        <p:spPr>
          <a:xfrm>
            <a:off x="0" y="0"/>
            <a:ext cx="12191999" cy="1325880"/>
          </a:xfrm>
        </p:spPr>
        <p:txBody>
          <a:bodyPr anchor="ctr">
            <a:noAutofit/>
          </a:bodyPr>
          <a:lstStyle/>
          <a:p>
            <a:pPr>
              <a:lnSpc>
                <a:spcPct val="100000"/>
              </a:lnSpc>
            </a:pPr>
            <a:r>
              <a:rPr lang="en-US" sz="4000" b="1">
                <a:solidFill>
                  <a:schemeClr val="bg1"/>
                </a:solidFill>
                <a:latin typeface="Garamond"/>
              </a:rPr>
              <a:t>Beyond </a:t>
            </a:r>
            <a:r>
              <a:rPr lang="en-US" sz="4000" b="1">
                <a:solidFill>
                  <a:srgbClr val="C00000"/>
                </a:solidFill>
                <a:latin typeface="Garamond"/>
              </a:rPr>
              <a:t>the "Standard" Email</a:t>
            </a:r>
          </a:p>
        </p:txBody>
      </p:sp>
      <p:sp>
        <p:nvSpPr>
          <p:cNvPr id="3" name="Subtitle 2">
            <a:extLst>
              <a:ext uri="{FF2B5EF4-FFF2-40B4-BE49-F238E27FC236}">
                <a16:creationId xmlns:a16="http://schemas.microsoft.com/office/drawing/2014/main" id="{AD0A7197-690E-7797-1B85-98A080D1D71F}"/>
              </a:ext>
            </a:extLst>
          </p:cNvPr>
          <p:cNvSpPr>
            <a:spLocks noGrp="1"/>
          </p:cNvSpPr>
          <p:nvPr>
            <p:ph type="subTitle" idx="1"/>
          </p:nvPr>
        </p:nvSpPr>
        <p:spPr>
          <a:xfrm>
            <a:off x="915923" y="1441938"/>
            <a:ext cx="5486400" cy="4280852"/>
          </a:xfrm>
          <a:ln w="63500">
            <a:solidFill>
              <a:srgbClr val="C00000"/>
            </a:solidFill>
          </a:ln>
        </p:spPr>
        <p:txBody>
          <a:bodyPr wrap="square" anchor="t">
            <a:spAutoFit/>
          </a:bodyPr>
          <a:lstStyle/>
          <a:p>
            <a:pPr algn="l">
              <a:lnSpc>
                <a:spcPct val="110000"/>
              </a:lnSpc>
              <a:buClr>
                <a:srgbClr val="C00000"/>
              </a:buClr>
            </a:pPr>
            <a:r>
              <a:rPr lang="en-US" sz="1500" b="1">
                <a:latin typeface="Aptos"/>
                <a:ea typeface="Yu Gothic Medium" panose="020B0500000000000000" pitchFamily="34" charset="-128"/>
                <a:cs typeface="Arial" panose="020B0604020202020204" pitchFamily="34" charset="0"/>
              </a:rPr>
              <a:t>Subject: </a:t>
            </a:r>
            <a:r>
              <a:rPr lang="en-US" sz="1500">
                <a:latin typeface="Aptos"/>
                <a:ea typeface="Yu Gothic Light" panose="020B0300000000000000" pitchFamily="34" charset="-128"/>
                <a:cs typeface="Arial" panose="020B0604020202020204" pitchFamily="34" charset="0"/>
              </a:rPr>
              <a:t>Meeting Request</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Dear Professor Smith,</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hope this email finds you well.</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am a student in your writing class, and I would like to request a meeting with you to discuss the upcoming paper.</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am available this Wednesday between 11am-1pm or this Friday after 10am. Please let me know if any of those times work for you or if you have other availability that would work better. Additionally, please let me know if there is anything I should do to prepare for the meeting.</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Thank you and I look forward to meeting with you soon.</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Best regards,</a:t>
            </a:r>
          </a:p>
          <a:p>
            <a:pPr algn="l">
              <a:lnSpc>
                <a:spcPct val="110000"/>
              </a:lnSpc>
              <a:buClr>
                <a:srgbClr val="C00000"/>
              </a:buClr>
            </a:pPr>
            <a:r>
              <a:rPr lang="en-US" sz="1500" err="1">
                <a:latin typeface="Aptos"/>
                <a:ea typeface="Yu Gothic Light" panose="020B0300000000000000" pitchFamily="34" charset="-128"/>
                <a:cs typeface="Arial" panose="020B0604020202020204" pitchFamily="34" charset="0"/>
              </a:rPr>
              <a:t>Firstname</a:t>
            </a:r>
            <a:r>
              <a:rPr lang="en-US" sz="1500">
                <a:latin typeface="Aptos"/>
                <a:ea typeface="Yu Gothic Light" panose="020B0300000000000000" pitchFamily="34" charset="-128"/>
                <a:cs typeface="Arial" panose="020B0604020202020204" pitchFamily="34" charset="0"/>
              </a:rPr>
              <a:t> </a:t>
            </a:r>
            <a:r>
              <a:rPr lang="en-US" sz="1500" err="1">
                <a:latin typeface="Aptos"/>
                <a:ea typeface="Yu Gothic Light" panose="020B0300000000000000" pitchFamily="34" charset="-128"/>
                <a:cs typeface="Arial" panose="020B0604020202020204" pitchFamily="34" charset="0"/>
              </a:rPr>
              <a:t>Lastname</a:t>
            </a:r>
            <a:endParaRPr lang="en-US" sz="1500">
              <a:latin typeface="Aptos"/>
              <a:ea typeface="Yu Gothic Light" panose="020B0300000000000000" pitchFamily="34" charset="-128"/>
              <a:cs typeface="Arial" panose="020B0604020202020204" pitchFamily="34" charset="0"/>
            </a:endParaRPr>
          </a:p>
        </p:txBody>
      </p:sp>
      <p:sp>
        <p:nvSpPr>
          <p:cNvPr id="10" name="Slide Number Placeholder 7">
            <a:extLst>
              <a:ext uri="{FF2B5EF4-FFF2-40B4-BE49-F238E27FC236}">
                <a16:creationId xmlns:a16="http://schemas.microsoft.com/office/drawing/2014/main" id="{0951E9CF-21D4-F247-2E66-22DBACE2CD21}"/>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sp>
        <p:nvSpPr>
          <p:cNvPr id="8" name="Rectangle 7">
            <a:extLst>
              <a:ext uri="{FF2B5EF4-FFF2-40B4-BE49-F238E27FC236}">
                <a16:creationId xmlns:a16="http://schemas.microsoft.com/office/drawing/2014/main" id="{7671163A-593F-D1D3-6955-21FE35C4D9D4}"/>
              </a:ext>
            </a:extLst>
          </p:cNvPr>
          <p:cNvSpPr/>
          <p:nvPr/>
        </p:nvSpPr>
        <p:spPr>
          <a:xfrm>
            <a:off x="915922" y="1441938"/>
            <a:ext cx="5486401" cy="3333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28388892-45C0-B6BB-FD26-599894F7EB23}"/>
              </a:ext>
            </a:extLst>
          </p:cNvPr>
          <p:cNvSpPr/>
          <p:nvPr/>
        </p:nvSpPr>
        <p:spPr>
          <a:xfrm>
            <a:off x="6549958" y="2663157"/>
            <a:ext cx="228600" cy="1741056"/>
          </a:xfrm>
          <a:prstGeom prst="righ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A3F7189-E8D9-CF0D-02B2-A4C45DEE4D47}"/>
              </a:ext>
            </a:extLst>
          </p:cNvPr>
          <p:cNvCxnSpPr>
            <a:cxnSpLocks/>
          </p:cNvCxnSpPr>
          <p:nvPr/>
        </p:nvCxnSpPr>
        <p:spPr>
          <a:xfrm>
            <a:off x="3667125" y="2355876"/>
            <a:ext cx="4483033"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6D8A22-5F6A-B1BD-A15F-B19743609687}"/>
              </a:ext>
            </a:extLst>
          </p:cNvPr>
          <p:cNvCxnSpPr>
            <a:cxnSpLocks/>
          </p:cNvCxnSpPr>
          <p:nvPr/>
        </p:nvCxnSpPr>
        <p:spPr>
          <a:xfrm>
            <a:off x="2938078" y="1965351"/>
            <a:ext cx="5212080"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464C27-EC41-1474-92FA-FE9B1B925CB8}"/>
              </a:ext>
            </a:extLst>
          </p:cNvPr>
          <p:cNvCxnSpPr>
            <a:cxnSpLocks/>
          </p:cNvCxnSpPr>
          <p:nvPr/>
        </p:nvCxnSpPr>
        <p:spPr>
          <a:xfrm>
            <a:off x="6778558" y="3533685"/>
            <a:ext cx="1371600"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616AAC-57E8-5E50-B0C6-6F6A36075B33}"/>
              </a:ext>
            </a:extLst>
          </p:cNvPr>
          <p:cNvCxnSpPr>
            <a:cxnSpLocks/>
          </p:cNvCxnSpPr>
          <p:nvPr/>
        </p:nvCxnSpPr>
        <p:spPr>
          <a:xfrm>
            <a:off x="3302601" y="1608625"/>
            <a:ext cx="4847557"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826F35-A89F-2A9F-A9C3-08F13164E9E1}"/>
              </a:ext>
            </a:extLst>
          </p:cNvPr>
          <p:cNvCxnSpPr>
            <a:cxnSpLocks/>
          </p:cNvCxnSpPr>
          <p:nvPr/>
        </p:nvCxnSpPr>
        <p:spPr>
          <a:xfrm>
            <a:off x="5638800" y="4732825"/>
            <a:ext cx="2511358"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5863CC1-E7FD-7EBE-FFA2-DDECF35DECD4}"/>
              </a:ext>
            </a:extLst>
          </p:cNvPr>
          <p:cNvCxnSpPr>
            <a:cxnSpLocks/>
          </p:cNvCxnSpPr>
          <p:nvPr/>
        </p:nvCxnSpPr>
        <p:spPr>
          <a:xfrm>
            <a:off x="2206558" y="5123350"/>
            <a:ext cx="5943600"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D3B6ACD-A789-3066-5260-3E7FC48BB5C0}"/>
              </a:ext>
            </a:extLst>
          </p:cNvPr>
          <p:cNvCxnSpPr>
            <a:cxnSpLocks/>
          </p:cNvCxnSpPr>
          <p:nvPr/>
        </p:nvCxnSpPr>
        <p:spPr>
          <a:xfrm>
            <a:off x="2754579" y="5513875"/>
            <a:ext cx="5395579"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D76ADF3-82A6-CB8F-D2A6-FA3BF1E73E9D}"/>
              </a:ext>
            </a:extLst>
          </p:cNvPr>
          <p:cNvSpPr txBox="1"/>
          <p:nvPr/>
        </p:nvSpPr>
        <p:spPr>
          <a:xfrm>
            <a:off x="8150158" y="1405222"/>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Subject</a:t>
            </a:r>
          </a:p>
        </p:txBody>
      </p:sp>
      <p:sp>
        <p:nvSpPr>
          <p:cNvPr id="35" name="TextBox 34">
            <a:extLst>
              <a:ext uri="{FF2B5EF4-FFF2-40B4-BE49-F238E27FC236}">
                <a16:creationId xmlns:a16="http://schemas.microsoft.com/office/drawing/2014/main" id="{46CEB813-4CBD-F10D-1717-F8C55C2661AD}"/>
              </a:ext>
            </a:extLst>
          </p:cNvPr>
          <p:cNvSpPr txBox="1"/>
          <p:nvPr/>
        </p:nvSpPr>
        <p:spPr>
          <a:xfrm>
            <a:off x="8150158" y="1760503"/>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Salutation</a:t>
            </a:r>
          </a:p>
        </p:txBody>
      </p:sp>
      <p:sp>
        <p:nvSpPr>
          <p:cNvPr id="36" name="TextBox 35">
            <a:extLst>
              <a:ext uri="{FF2B5EF4-FFF2-40B4-BE49-F238E27FC236}">
                <a16:creationId xmlns:a16="http://schemas.microsoft.com/office/drawing/2014/main" id="{46F85497-B6AC-3DE0-7530-D8DBC39BE769}"/>
              </a:ext>
            </a:extLst>
          </p:cNvPr>
          <p:cNvSpPr txBox="1"/>
          <p:nvPr/>
        </p:nvSpPr>
        <p:spPr>
          <a:xfrm>
            <a:off x="8150158" y="2150595"/>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Introduction</a:t>
            </a:r>
          </a:p>
        </p:txBody>
      </p:sp>
      <p:sp>
        <p:nvSpPr>
          <p:cNvPr id="37" name="TextBox 36">
            <a:extLst>
              <a:ext uri="{FF2B5EF4-FFF2-40B4-BE49-F238E27FC236}">
                <a16:creationId xmlns:a16="http://schemas.microsoft.com/office/drawing/2014/main" id="{2EB53DBB-8845-BFCE-6332-0396DC7AA508}"/>
              </a:ext>
            </a:extLst>
          </p:cNvPr>
          <p:cNvSpPr txBox="1"/>
          <p:nvPr/>
        </p:nvSpPr>
        <p:spPr>
          <a:xfrm>
            <a:off x="8150158" y="3333517"/>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Body</a:t>
            </a:r>
          </a:p>
        </p:txBody>
      </p:sp>
      <p:sp>
        <p:nvSpPr>
          <p:cNvPr id="38" name="TextBox 37">
            <a:extLst>
              <a:ext uri="{FF2B5EF4-FFF2-40B4-BE49-F238E27FC236}">
                <a16:creationId xmlns:a16="http://schemas.microsoft.com/office/drawing/2014/main" id="{7398A183-C549-1EB8-78BD-B40AB66ADC72}"/>
              </a:ext>
            </a:extLst>
          </p:cNvPr>
          <p:cNvSpPr txBox="1"/>
          <p:nvPr/>
        </p:nvSpPr>
        <p:spPr>
          <a:xfrm>
            <a:off x="8150158" y="4527978"/>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Conclusion</a:t>
            </a:r>
          </a:p>
        </p:txBody>
      </p:sp>
      <p:sp>
        <p:nvSpPr>
          <p:cNvPr id="39" name="TextBox 38">
            <a:extLst>
              <a:ext uri="{FF2B5EF4-FFF2-40B4-BE49-F238E27FC236}">
                <a16:creationId xmlns:a16="http://schemas.microsoft.com/office/drawing/2014/main" id="{4F5C29E8-932B-A927-0DB7-2407A9485F00}"/>
              </a:ext>
            </a:extLst>
          </p:cNvPr>
          <p:cNvSpPr txBox="1"/>
          <p:nvPr/>
        </p:nvSpPr>
        <p:spPr>
          <a:xfrm>
            <a:off x="8150158" y="4918503"/>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Closing</a:t>
            </a:r>
          </a:p>
        </p:txBody>
      </p:sp>
      <p:sp>
        <p:nvSpPr>
          <p:cNvPr id="40" name="TextBox 39">
            <a:extLst>
              <a:ext uri="{FF2B5EF4-FFF2-40B4-BE49-F238E27FC236}">
                <a16:creationId xmlns:a16="http://schemas.microsoft.com/office/drawing/2014/main" id="{058D52EF-9841-CB77-F63A-9930A674B398}"/>
              </a:ext>
            </a:extLst>
          </p:cNvPr>
          <p:cNvSpPr txBox="1"/>
          <p:nvPr/>
        </p:nvSpPr>
        <p:spPr>
          <a:xfrm>
            <a:off x="8150158" y="5307639"/>
            <a:ext cx="18288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Signature</a:t>
            </a:r>
          </a:p>
        </p:txBody>
      </p:sp>
      <p:sp>
        <p:nvSpPr>
          <p:cNvPr id="13" name="Rectangle 12">
            <a:extLst>
              <a:ext uri="{FF2B5EF4-FFF2-40B4-BE49-F238E27FC236}">
                <a16:creationId xmlns:a16="http://schemas.microsoft.com/office/drawing/2014/main" id="{06B3F1E5-4FC5-0772-E3DF-724A9A7B3656}"/>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5" name="Graphic 14" descr="A white letter on a black background&#10;&#10;AI-generated content may be incorrect.">
            <a:extLst>
              <a:ext uri="{FF2B5EF4-FFF2-40B4-BE49-F238E27FC236}">
                <a16:creationId xmlns:a16="http://schemas.microsoft.com/office/drawing/2014/main" id="{5BDD8ADC-DF58-7194-E199-75D964C491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7" name="Picture 16" descr="A black background with white text&#10;&#10;AI-generated content may be incorrect.">
            <a:extLst>
              <a:ext uri="{FF2B5EF4-FFF2-40B4-BE49-F238E27FC236}">
                <a16:creationId xmlns:a16="http://schemas.microsoft.com/office/drawing/2014/main" id="{F9D0BEBF-B6AD-FAA6-2046-CD0CA13954E0}"/>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4" name="Slide Number Placeholder 7">
            <a:extLst>
              <a:ext uri="{FF2B5EF4-FFF2-40B4-BE49-F238E27FC236}">
                <a16:creationId xmlns:a16="http://schemas.microsoft.com/office/drawing/2014/main" id="{BFB55BF6-6CD5-C750-7241-A91AF3FFCAEE}"/>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10   |</a:t>
            </a:r>
          </a:p>
        </p:txBody>
      </p:sp>
    </p:spTree>
    <p:extLst>
      <p:ext uri="{BB962C8B-B14F-4D97-AF65-F5344CB8AC3E}">
        <p14:creationId xmlns:p14="http://schemas.microsoft.com/office/powerpoint/2010/main" val="38731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P spid="35" grpId="0"/>
      <p:bldP spid="36" grpId="0"/>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5B8A-1103-F9DC-EC23-324AB6C4FC42}"/>
              </a:ext>
            </a:extLst>
          </p:cNvPr>
          <p:cNvSpPr>
            <a:spLocks noGrp="1"/>
          </p:cNvSpPr>
          <p:nvPr>
            <p:ph type="ctrTitle"/>
          </p:nvPr>
        </p:nvSpPr>
        <p:spPr>
          <a:xfrm>
            <a:off x="0" y="0"/>
            <a:ext cx="12191999" cy="1325880"/>
          </a:xfrm>
        </p:spPr>
        <p:txBody>
          <a:bodyPr anchor="ctr">
            <a:noAutofit/>
          </a:bodyPr>
          <a:lstStyle/>
          <a:p>
            <a:pPr>
              <a:lnSpc>
                <a:spcPct val="100000"/>
              </a:lnSpc>
            </a:pPr>
            <a:r>
              <a:rPr lang="en-US" sz="4000" b="1">
                <a:solidFill>
                  <a:schemeClr val="bg1"/>
                </a:solidFill>
                <a:latin typeface="Garamond"/>
              </a:rPr>
              <a:t>Beyond </a:t>
            </a:r>
            <a:r>
              <a:rPr lang="en-US" sz="4000" b="1">
                <a:solidFill>
                  <a:srgbClr val="C00000"/>
                </a:solidFill>
                <a:latin typeface="Garamond"/>
              </a:rPr>
              <a:t>the "Standard" Email</a:t>
            </a:r>
          </a:p>
        </p:txBody>
      </p:sp>
      <p:sp>
        <p:nvSpPr>
          <p:cNvPr id="6" name="Slide Number Placeholder 7">
            <a:extLst>
              <a:ext uri="{FF2B5EF4-FFF2-40B4-BE49-F238E27FC236}">
                <a16:creationId xmlns:a16="http://schemas.microsoft.com/office/drawing/2014/main" id="{FE3C37D8-96AD-2C10-80C7-E0256369660F}"/>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sp>
        <p:nvSpPr>
          <p:cNvPr id="9" name="Rectangle 8">
            <a:extLst>
              <a:ext uri="{FF2B5EF4-FFF2-40B4-BE49-F238E27FC236}">
                <a16:creationId xmlns:a16="http://schemas.microsoft.com/office/drawing/2014/main" id="{577238FE-98C6-C6E9-24C3-5FAF7E337A3F}"/>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1" name="Graphic 10" descr="A white letter on a black background&#10;&#10;AI-generated content may be incorrect.">
            <a:extLst>
              <a:ext uri="{FF2B5EF4-FFF2-40B4-BE49-F238E27FC236}">
                <a16:creationId xmlns:a16="http://schemas.microsoft.com/office/drawing/2014/main" id="{5B8871C4-4A88-7CD2-5A30-09655A1AF6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9F8C1D53-AD9E-22CF-5CDD-A24A42987436}"/>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10" name="Subtitle 2">
            <a:extLst>
              <a:ext uri="{FF2B5EF4-FFF2-40B4-BE49-F238E27FC236}">
                <a16:creationId xmlns:a16="http://schemas.microsoft.com/office/drawing/2014/main" id="{5BB7CF44-AC0E-2D13-D0B9-76630400A528}"/>
              </a:ext>
            </a:extLst>
          </p:cNvPr>
          <p:cNvSpPr txBox="1">
            <a:spLocks/>
          </p:cNvSpPr>
          <p:nvPr/>
        </p:nvSpPr>
        <p:spPr>
          <a:xfrm>
            <a:off x="915923" y="1441938"/>
            <a:ext cx="5486400" cy="4280852"/>
          </a:xfrm>
          <a:prstGeom prst="rect">
            <a:avLst/>
          </a:prstGeom>
          <a:ln w="63500">
            <a:solidFill>
              <a:srgbClr val="C00000"/>
            </a:solidFill>
          </a:ln>
        </p:spPr>
        <p:txBody>
          <a:bodyPr vert="horz" wrap="square"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Clr>
                <a:srgbClr val="C00000"/>
              </a:buClr>
            </a:pPr>
            <a:r>
              <a:rPr lang="en-US" sz="1500" b="1">
                <a:latin typeface="Aptos"/>
                <a:ea typeface="Yu Gothic Medium" panose="020B0500000000000000" pitchFamily="34" charset="-128"/>
                <a:cs typeface="Arial" panose="020B0604020202020204" pitchFamily="34" charset="0"/>
              </a:rPr>
              <a:t>Subject: </a:t>
            </a:r>
            <a:r>
              <a:rPr lang="en-US" sz="1500">
                <a:latin typeface="Aptos"/>
                <a:ea typeface="Yu Gothic Light" panose="020B0300000000000000" pitchFamily="34" charset="-128"/>
                <a:cs typeface="Arial" panose="020B0604020202020204" pitchFamily="34" charset="0"/>
              </a:rPr>
              <a:t>Meeting Request</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Dear Professor Smith,</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hope this email finds you well.</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am a student in your writing class, and I would like to request a meeting with you to discuss the upcoming paper.</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am available this Wednesday between 11am-1pm or this Friday after 10am. Please let me know if any of those times work for you or if you have other availability that would work better. Additionally, please let me know if there is anything I should do to prepare for the meeting.</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Thank you and I look forward to meeting with you soon.</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Best regards,</a:t>
            </a:r>
          </a:p>
          <a:p>
            <a:pPr algn="l">
              <a:lnSpc>
                <a:spcPct val="110000"/>
              </a:lnSpc>
              <a:buClr>
                <a:srgbClr val="C00000"/>
              </a:buClr>
            </a:pPr>
            <a:r>
              <a:rPr lang="en-US" sz="1500" err="1">
                <a:latin typeface="Aptos"/>
                <a:ea typeface="Yu Gothic Light" panose="020B0300000000000000" pitchFamily="34" charset="-128"/>
                <a:cs typeface="Arial" panose="020B0604020202020204" pitchFamily="34" charset="0"/>
              </a:rPr>
              <a:t>Firstname</a:t>
            </a:r>
            <a:r>
              <a:rPr lang="en-US" sz="1500">
                <a:latin typeface="Aptos"/>
                <a:ea typeface="Yu Gothic Light" panose="020B0300000000000000" pitchFamily="34" charset="-128"/>
                <a:cs typeface="Arial" panose="020B0604020202020204" pitchFamily="34" charset="0"/>
              </a:rPr>
              <a:t> </a:t>
            </a:r>
            <a:r>
              <a:rPr lang="en-US" sz="1500" err="1">
                <a:latin typeface="Aptos"/>
                <a:ea typeface="Yu Gothic Light" panose="020B0300000000000000" pitchFamily="34" charset="-128"/>
                <a:cs typeface="Arial" panose="020B0604020202020204" pitchFamily="34" charset="0"/>
              </a:rPr>
              <a:t>Lastname</a:t>
            </a:r>
            <a:endParaRPr lang="en-US" sz="1500">
              <a:latin typeface="Aptos"/>
              <a:ea typeface="Yu Gothic Light" panose="020B0300000000000000" pitchFamily="34" charset="-128"/>
              <a:cs typeface="Arial" panose="020B0604020202020204" pitchFamily="34" charset="0"/>
            </a:endParaRPr>
          </a:p>
        </p:txBody>
      </p:sp>
      <p:sp>
        <p:nvSpPr>
          <p:cNvPr id="14" name="Rectangle 13">
            <a:extLst>
              <a:ext uri="{FF2B5EF4-FFF2-40B4-BE49-F238E27FC236}">
                <a16:creationId xmlns:a16="http://schemas.microsoft.com/office/drawing/2014/main" id="{A8BB23BC-2BAB-72C6-575C-6BF46EF57389}"/>
              </a:ext>
            </a:extLst>
          </p:cNvPr>
          <p:cNvSpPr/>
          <p:nvPr/>
        </p:nvSpPr>
        <p:spPr>
          <a:xfrm>
            <a:off x="915922" y="1441938"/>
            <a:ext cx="5486401" cy="3333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7">
            <a:extLst>
              <a:ext uri="{FF2B5EF4-FFF2-40B4-BE49-F238E27FC236}">
                <a16:creationId xmlns:a16="http://schemas.microsoft.com/office/drawing/2014/main" id="{EB8EEDA2-8C67-85A5-6D5F-ADD8D1CE6CCB}"/>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11   |</a:t>
            </a:r>
          </a:p>
        </p:txBody>
      </p:sp>
    </p:spTree>
    <p:extLst>
      <p:ext uri="{BB962C8B-B14F-4D97-AF65-F5344CB8AC3E}">
        <p14:creationId xmlns:p14="http://schemas.microsoft.com/office/powerpoint/2010/main" val="390333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5B8A-1103-F9DC-EC23-324AB6C4FC42}"/>
              </a:ext>
            </a:extLst>
          </p:cNvPr>
          <p:cNvSpPr>
            <a:spLocks noGrp="1"/>
          </p:cNvSpPr>
          <p:nvPr>
            <p:ph type="ctrTitle"/>
          </p:nvPr>
        </p:nvSpPr>
        <p:spPr>
          <a:xfrm>
            <a:off x="0" y="0"/>
            <a:ext cx="12191999" cy="1325880"/>
          </a:xfrm>
        </p:spPr>
        <p:txBody>
          <a:bodyPr anchor="ctr">
            <a:noAutofit/>
          </a:bodyPr>
          <a:lstStyle/>
          <a:p>
            <a:pPr>
              <a:lnSpc>
                <a:spcPct val="100000"/>
              </a:lnSpc>
            </a:pPr>
            <a:r>
              <a:rPr lang="en-US" sz="4000" b="1">
                <a:solidFill>
                  <a:srgbClr val="C00000"/>
                </a:solidFill>
                <a:latin typeface="Garamond"/>
                <a:ea typeface="+mj-lt"/>
                <a:cs typeface="+mj-lt"/>
              </a:rPr>
              <a:t>Beyond the "Standard" Email</a:t>
            </a:r>
          </a:p>
        </p:txBody>
      </p:sp>
      <p:sp>
        <p:nvSpPr>
          <p:cNvPr id="6" name="Slide Number Placeholder 7">
            <a:extLst>
              <a:ext uri="{FF2B5EF4-FFF2-40B4-BE49-F238E27FC236}">
                <a16:creationId xmlns:a16="http://schemas.microsoft.com/office/drawing/2014/main" id="{DB177C15-860A-6A36-06A0-132F325F30BD}"/>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cxnSp>
        <p:nvCxnSpPr>
          <p:cNvPr id="14" name="Straight Arrow Connector 13">
            <a:extLst>
              <a:ext uri="{FF2B5EF4-FFF2-40B4-BE49-F238E27FC236}">
                <a16:creationId xmlns:a16="http://schemas.microsoft.com/office/drawing/2014/main" id="{5C097A30-2198-377E-5F63-D446BF67366E}"/>
              </a:ext>
            </a:extLst>
          </p:cNvPr>
          <p:cNvCxnSpPr>
            <a:cxnSpLocks/>
          </p:cNvCxnSpPr>
          <p:nvPr/>
        </p:nvCxnSpPr>
        <p:spPr>
          <a:xfrm>
            <a:off x="3667125" y="2027629"/>
            <a:ext cx="4295775"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5870A61-3741-4C26-E730-8BC720DEC718}"/>
              </a:ext>
            </a:extLst>
          </p:cNvPr>
          <p:cNvCxnSpPr>
            <a:cxnSpLocks/>
          </p:cNvCxnSpPr>
          <p:nvPr/>
        </p:nvCxnSpPr>
        <p:spPr>
          <a:xfrm flipV="1">
            <a:off x="5603631" y="2226922"/>
            <a:ext cx="2324100" cy="2400763"/>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FBAB7F-49F4-1C1B-0A43-31972D40DBD6}"/>
              </a:ext>
            </a:extLst>
          </p:cNvPr>
          <p:cNvSpPr txBox="1"/>
          <p:nvPr/>
        </p:nvSpPr>
        <p:spPr>
          <a:xfrm>
            <a:off x="7962900" y="1494862"/>
            <a:ext cx="3657600" cy="1323439"/>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You could incorporate introductions and conclusions that reflect your linguistic and cultural diversity! </a:t>
            </a:r>
          </a:p>
        </p:txBody>
      </p:sp>
      <p:sp>
        <p:nvSpPr>
          <p:cNvPr id="22" name="TextBox 21">
            <a:extLst>
              <a:ext uri="{FF2B5EF4-FFF2-40B4-BE49-F238E27FC236}">
                <a16:creationId xmlns:a16="http://schemas.microsoft.com/office/drawing/2014/main" id="{D392083A-365A-5CDB-61F9-94C11C0CF670}"/>
              </a:ext>
            </a:extLst>
          </p:cNvPr>
          <p:cNvSpPr txBox="1"/>
          <p:nvPr/>
        </p:nvSpPr>
        <p:spPr>
          <a:xfrm>
            <a:off x="7962900" y="5227638"/>
            <a:ext cx="3657600" cy="400110"/>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Any other suggestions?</a:t>
            </a:r>
          </a:p>
        </p:txBody>
      </p:sp>
      <p:cxnSp>
        <p:nvCxnSpPr>
          <p:cNvPr id="23" name="Straight Arrow Connector 22">
            <a:extLst>
              <a:ext uri="{FF2B5EF4-FFF2-40B4-BE49-F238E27FC236}">
                <a16:creationId xmlns:a16="http://schemas.microsoft.com/office/drawing/2014/main" id="{455AC548-2D2A-1BD8-8F6C-4CE388E7F994}"/>
              </a:ext>
            </a:extLst>
          </p:cNvPr>
          <p:cNvCxnSpPr>
            <a:cxnSpLocks/>
          </p:cNvCxnSpPr>
          <p:nvPr/>
        </p:nvCxnSpPr>
        <p:spPr>
          <a:xfrm flipV="1">
            <a:off x="2788627" y="4405293"/>
            <a:ext cx="5162550" cy="1070196"/>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8C6901-F3C0-ACE3-6995-D4C262D845F2}"/>
              </a:ext>
            </a:extLst>
          </p:cNvPr>
          <p:cNvSpPr txBox="1"/>
          <p:nvPr/>
        </p:nvSpPr>
        <p:spPr>
          <a:xfrm>
            <a:off x="7962900" y="3756784"/>
            <a:ext cx="3657600" cy="1015663"/>
          </a:xfrm>
          <a:prstGeom prst="rect">
            <a:avLst/>
          </a:prstGeom>
          <a:noFill/>
        </p:spPr>
        <p:txBody>
          <a:bodyPr wrap="square" rtlCol="0">
            <a:spAutoFit/>
          </a:bodyPr>
          <a:lstStyle/>
          <a:p>
            <a:pPr algn="ctr"/>
            <a:r>
              <a:rPr lang="en-US" sz="2000">
                <a:latin typeface="Aptos"/>
                <a:ea typeface="Yu Gothic Light" panose="020B0300000000000000" pitchFamily="34" charset="-128"/>
                <a:cs typeface="MV Boli" panose="02000500030200090000" pitchFamily="2" charset="0"/>
              </a:rPr>
              <a:t>You could include how you want to be called or identified in the signature!</a:t>
            </a:r>
          </a:p>
        </p:txBody>
      </p:sp>
      <p:sp>
        <p:nvSpPr>
          <p:cNvPr id="9" name="Rectangle 8">
            <a:extLst>
              <a:ext uri="{FF2B5EF4-FFF2-40B4-BE49-F238E27FC236}">
                <a16:creationId xmlns:a16="http://schemas.microsoft.com/office/drawing/2014/main" id="{DA5435CC-81EB-A5A0-F17E-B579929E72E6}"/>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1" name="Graphic 10" descr="A white letter on a black background&#10;&#10;AI-generated content may be incorrect.">
            <a:extLst>
              <a:ext uri="{FF2B5EF4-FFF2-40B4-BE49-F238E27FC236}">
                <a16:creationId xmlns:a16="http://schemas.microsoft.com/office/drawing/2014/main" id="{1E96A226-1F37-BCEC-D10F-38630389DB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4D5B765E-BC1D-950F-3DEC-DEE22919724B}"/>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31" name="Subtitle 2">
            <a:extLst>
              <a:ext uri="{FF2B5EF4-FFF2-40B4-BE49-F238E27FC236}">
                <a16:creationId xmlns:a16="http://schemas.microsoft.com/office/drawing/2014/main" id="{AD187497-BCC0-2288-AFDD-DF933A4E59DA}"/>
              </a:ext>
            </a:extLst>
          </p:cNvPr>
          <p:cNvSpPr txBox="1">
            <a:spLocks/>
          </p:cNvSpPr>
          <p:nvPr/>
        </p:nvSpPr>
        <p:spPr>
          <a:xfrm>
            <a:off x="915923" y="1441938"/>
            <a:ext cx="5486400" cy="4280852"/>
          </a:xfrm>
          <a:prstGeom prst="rect">
            <a:avLst/>
          </a:prstGeom>
          <a:ln w="63500">
            <a:solidFill>
              <a:srgbClr val="C00000"/>
            </a:solidFill>
          </a:ln>
        </p:spPr>
        <p:txBody>
          <a:bodyPr vert="horz" wrap="square"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Clr>
                <a:srgbClr val="C00000"/>
              </a:buClr>
            </a:pPr>
            <a:r>
              <a:rPr lang="en-US" sz="1500" b="1">
                <a:latin typeface="Aptos"/>
                <a:ea typeface="Yu Gothic Medium" panose="020B0500000000000000" pitchFamily="34" charset="-128"/>
                <a:cs typeface="Arial" panose="020B0604020202020204" pitchFamily="34" charset="0"/>
              </a:rPr>
              <a:t>Subject: </a:t>
            </a:r>
            <a:r>
              <a:rPr lang="en-US" sz="1500">
                <a:latin typeface="Aptos"/>
                <a:ea typeface="Yu Gothic Light" panose="020B0300000000000000" pitchFamily="34" charset="-128"/>
                <a:cs typeface="Arial" panose="020B0604020202020204" pitchFamily="34" charset="0"/>
              </a:rPr>
              <a:t>Meeting Request</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Dear Professor Smith,</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hope this email finds you well.</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am a student in your writing class, and I would like to request a meeting with you to discuss the upcoming paper.</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I am available this Wednesday between 11am-1pm or this Friday after 10am. Please let me know if any of those times work for you or if you have other availability that would work better. Additionally, please let me know if there is anything I should do to prepare for the meeting.</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Thank you and I look forward to meeting with you soon.</a:t>
            </a:r>
          </a:p>
          <a:p>
            <a:pPr algn="l">
              <a:lnSpc>
                <a:spcPct val="110000"/>
              </a:lnSpc>
              <a:buClr>
                <a:srgbClr val="C00000"/>
              </a:buClr>
            </a:pPr>
            <a:r>
              <a:rPr lang="en-US" sz="1500">
                <a:latin typeface="Aptos"/>
                <a:ea typeface="Yu Gothic Light" panose="020B0300000000000000" pitchFamily="34" charset="-128"/>
                <a:cs typeface="Arial" panose="020B0604020202020204" pitchFamily="34" charset="0"/>
              </a:rPr>
              <a:t>Best regards,</a:t>
            </a:r>
          </a:p>
          <a:p>
            <a:pPr algn="l">
              <a:lnSpc>
                <a:spcPct val="110000"/>
              </a:lnSpc>
              <a:buClr>
                <a:srgbClr val="C00000"/>
              </a:buClr>
            </a:pPr>
            <a:r>
              <a:rPr lang="en-US" sz="1500" err="1">
                <a:latin typeface="Aptos"/>
                <a:ea typeface="Yu Gothic Light" panose="020B0300000000000000" pitchFamily="34" charset="-128"/>
                <a:cs typeface="Arial" panose="020B0604020202020204" pitchFamily="34" charset="0"/>
              </a:rPr>
              <a:t>Firstname</a:t>
            </a:r>
            <a:r>
              <a:rPr lang="en-US" sz="1500">
                <a:latin typeface="Aptos"/>
                <a:ea typeface="Yu Gothic Light" panose="020B0300000000000000" pitchFamily="34" charset="-128"/>
                <a:cs typeface="Arial" panose="020B0604020202020204" pitchFamily="34" charset="0"/>
              </a:rPr>
              <a:t> </a:t>
            </a:r>
            <a:r>
              <a:rPr lang="en-US" sz="1500" err="1">
                <a:latin typeface="Aptos"/>
                <a:ea typeface="Yu Gothic Light" panose="020B0300000000000000" pitchFamily="34" charset="-128"/>
                <a:cs typeface="Arial" panose="020B0604020202020204" pitchFamily="34" charset="0"/>
              </a:rPr>
              <a:t>Lastname</a:t>
            </a:r>
            <a:endParaRPr lang="en-US" sz="1500">
              <a:latin typeface="Aptos"/>
              <a:ea typeface="Yu Gothic Light" panose="020B0300000000000000" pitchFamily="34" charset="-128"/>
              <a:cs typeface="Arial" panose="020B0604020202020204" pitchFamily="34" charset="0"/>
            </a:endParaRPr>
          </a:p>
        </p:txBody>
      </p:sp>
      <p:sp>
        <p:nvSpPr>
          <p:cNvPr id="33" name="Rectangle 32">
            <a:extLst>
              <a:ext uri="{FF2B5EF4-FFF2-40B4-BE49-F238E27FC236}">
                <a16:creationId xmlns:a16="http://schemas.microsoft.com/office/drawing/2014/main" id="{130EECA6-5EB3-7B0A-57DE-9673CAD53134}"/>
              </a:ext>
            </a:extLst>
          </p:cNvPr>
          <p:cNvSpPr/>
          <p:nvPr/>
        </p:nvSpPr>
        <p:spPr>
          <a:xfrm>
            <a:off x="915922" y="1441938"/>
            <a:ext cx="5486401" cy="3333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7">
            <a:extLst>
              <a:ext uri="{FF2B5EF4-FFF2-40B4-BE49-F238E27FC236}">
                <a16:creationId xmlns:a16="http://schemas.microsoft.com/office/drawing/2014/main" id="{3416D306-F999-9979-DAEA-B8333C9DD38F}"/>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12   |</a:t>
            </a:r>
          </a:p>
        </p:txBody>
      </p:sp>
    </p:spTree>
    <p:extLst>
      <p:ext uri="{BB962C8B-B14F-4D97-AF65-F5344CB8AC3E}">
        <p14:creationId xmlns:p14="http://schemas.microsoft.com/office/powerpoint/2010/main" val="936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D3BA-9767-382A-4B9D-59E9C6111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3E6FA-2C8E-C50A-2838-B394A9AD6945}"/>
              </a:ext>
            </a:extLst>
          </p:cNvPr>
          <p:cNvSpPr>
            <a:spLocks noGrp="1"/>
          </p:cNvSpPr>
          <p:nvPr>
            <p:ph type="title"/>
          </p:nvPr>
        </p:nvSpPr>
        <p:spPr>
          <a:xfrm>
            <a:off x="838200" y="-4989"/>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What do you think of this email?</a:t>
            </a:r>
            <a:endParaRPr lang="en-US"/>
          </a:p>
        </p:txBody>
      </p:sp>
      <p:sp>
        <p:nvSpPr>
          <p:cNvPr id="11" name="Slide Number Placeholder 7">
            <a:extLst>
              <a:ext uri="{FF2B5EF4-FFF2-40B4-BE49-F238E27FC236}">
                <a16:creationId xmlns:a16="http://schemas.microsoft.com/office/drawing/2014/main" id="{CB62FBBA-7050-AA7D-2B63-9B737640EC9E}"/>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sp>
        <p:nvSpPr>
          <p:cNvPr id="5" name="Rectangle 4">
            <a:extLst>
              <a:ext uri="{FF2B5EF4-FFF2-40B4-BE49-F238E27FC236}">
                <a16:creationId xmlns:a16="http://schemas.microsoft.com/office/drawing/2014/main" id="{7DB98B15-868B-EF2C-C8B8-E0FC13079D3F}"/>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61103801-95E6-60E3-032B-AD9B0398C4C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9869F6DC-46FE-DDC4-7A4F-C2F1334F88BC}"/>
              </a:ext>
            </a:extLst>
          </p:cNvPr>
          <p:cNvPicPr>
            <a:picLocks noChangeAspect="1"/>
          </p:cNvPicPr>
          <p:nvPr/>
        </p:nvPicPr>
        <p:blipFill>
          <a:blip r:embed="rId4"/>
          <a:srcRect l="16176" t="28713" r="16544" b="23762"/>
          <a:stretch/>
        </p:blipFill>
        <p:spPr>
          <a:xfrm>
            <a:off x="743672" y="6177831"/>
            <a:ext cx="2630708" cy="692855"/>
          </a:xfrm>
          <a:prstGeom prst="rect">
            <a:avLst/>
          </a:prstGeom>
        </p:spPr>
      </p:pic>
      <p:pic>
        <p:nvPicPr>
          <p:cNvPr id="8" name="Content Placeholder 4" descr="A screenshot of a computer&#10;&#10;AI-generated content may be incorrect.">
            <a:extLst>
              <a:ext uri="{FF2B5EF4-FFF2-40B4-BE49-F238E27FC236}">
                <a16:creationId xmlns:a16="http://schemas.microsoft.com/office/drawing/2014/main" id="{5FFF548A-E418-1C23-CD1B-B273E3006B4B}"/>
              </a:ext>
            </a:extLst>
          </p:cNvPr>
          <p:cNvPicPr>
            <a:picLocks noGrp="1" noChangeAspect="1"/>
          </p:cNvPicPr>
          <p:nvPr>
            <p:ph idx="1"/>
          </p:nvPr>
        </p:nvPicPr>
        <p:blipFill>
          <a:blip r:embed="rId5"/>
          <a:stretch>
            <a:fillRect/>
          </a:stretch>
        </p:blipFill>
        <p:spPr>
          <a:xfrm>
            <a:off x="3645265" y="1122485"/>
            <a:ext cx="4901470" cy="5056188"/>
          </a:xfrm>
        </p:spPr>
      </p:pic>
      <p:sp>
        <p:nvSpPr>
          <p:cNvPr id="6" name="Slide Number Placeholder 7">
            <a:extLst>
              <a:ext uri="{FF2B5EF4-FFF2-40B4-BE49-F238E27FC236}">
                <a16:creationId xmlns:a16="http://schemas.microsoft.com/office/drawing/2014/main" id="{E11316A1-F5BE-BDB4-64DE-CBBAAAB98FCC}"/>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13   |</a:t>
            </a:r>
          </a:p>
        </p:txBody>
      </p:sp>
    </p:spTree>
    <p:extLst>
      <p:ext uri="{BB962C8B-B14F-4D97-AF65-F5344CB8AC3E}">
        <p14:creationId xmlns:p14="http://schemas.microsoft.com/office/powerpoint/2010/main" val="260956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7560-9599-8D9F-9E8A-424C2F803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7C0D0-9101-0BB0-63DE-81950C67768F}"/>
              </a:ext>
            </a:extLst>
          </p:cNvPr>
          <p:cNvSpPr>
            <a:spLocks noGrp="1"/>
          </p:cNvSpPr>
          <p:nvPr>
            <p:ph type="title"/>
          </p:nvPr>
        </p:nvSpPr>
        <p:spPr>
          <a:xfrm>
            <a:off x="838200" y="-4989"/>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What do you think of this email?</a:t>
            </a:r>
            <a:endParaRPr lang="en-US"/>
          </a:p>
        </p:txBody>
      </p:sp>
      <p:sp>
        <p:nvSpPr>
          <p:cNvPr id="11" name="Slide Number Placeholder 7">
            <a:extLst>
              <a:ext uri="{FF2B5EF4-FFF2-40B4-BE49-F238E27FC236}">
                <a16:creationId xmlns:a16="http://schemas.microsoft.com/office/drawing/2014/main" id="{D6D3A052-592E-6DB1-40AB-95A172573AD2}"/>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sp>
        <p:nvSpPr>
          <p:cNvPr id="5" name="Rectangle 4">
            <a:extLst>
              <a:ext uri="{FF2B5EF4-FFF2-40B4-BE49-F238E27FC236}">
                <a16:creationId xmlns:a16="http://schemas.microsoft.com/office/drawing/2014/main" id="{221F314E-1E7F-6FAA-FD17-6ECA9AAE69F6}"/>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F7A1B540-92AE-11CE-BB42-27C987836B7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8CA64F4E-620A-7405-F742-9894714A95EF}"/>
              </a:ext>
            </a:extLst>
          </p:cNvPr>
          <p:cNvPicPr>
            <a:picLocks noChangeAspect="1"/>
          </p:cNvPicPr>
          <p:nvPr/>
        </p:nvPicPr>
        <p:blipFill>
          <a:blip r:embed="rId4"/>
          <a:srcRect l="16176" t="28713" r="16544" b="23762"/>
          <a:stretch/>
        </p:blipFill>
        <p:spPr>
          <a:xfrm>
            <a:off x="743672" y="6177831"/>
            <a:ext cx="2630708" cy="692855"/>
          </a:xfrm>
          <a:prstGeom prst="rect">
            <a:avLst/>
          </a:prstGeom>
        </p:spPr>
      </p:pic>
      <p:pic>
        <p:nvPicPr>
          <p:cNvPr id="12" name="Content Placeholder 6">
            <a:extLst>
              <a:ext uri="{FF2B5EF4-FFF2-40B4-BE49-F238E27FC236}">
                <a16:creationId xmlns:a16="http://schemas.microsoft.com/office/drawing/2014/main" id="{FC7B0C18-4EAA-C42F-02D0-FE2AAFF2C938}"/>
              </a:ext>
            </a:extLst>
          </p:cNvPr>
          <p:cNvPicPr>
            <a:picLocks noChangeAspect="1"/>
          </p:cNvPicPr>
          <p:nvPr/>
        </p:nvPicPr>
        <p:blipFill>
          <a:blip r:embed="rId5"/>
          <a:stretch>
            <a:fillRect/>
          </a:stretch>
        </p:blipFill>
        <p:spPr>
          <a:xfrm>
            <a:off x="2803451" y="1122485"/>
            <a:ext cx="6585098" cy="5056188"/>
          </a:xfrm>
          <a:prstGeom prst="rect">
            <a:avLst/>
          </a:prstGeom>
        </p:spPr>
      </p:pic>
      <p:sp>
        <p:nvSpPr>
          <p:cNvPr id="4" name="Slide Number Placeholder 7">
            <a:extLst>
              <a:ext uri="{FF2B5EF4-FFF2-40B4-BE49-F238E27FC236}">
                <a16:creationId xmlns:a16="http://schemas.microsoft.com/office/drawing/2014/main" id="{5855B815-073A-2426-28F1-43AA35F31659}"/>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14   |</a:t>
            </a:r>
          </a:p>
        </p:txBody>
      </p:sp>
    </p:spTree>
    <p:extLst>
      <p:ext uri="{BB962C8B-B14F-4D97-AF65-F5344CB8AC3E}">
        <p14:creationId xmlns:p14="http://schemas.microsoft.com/office/powerpoint/2010/main" val="125373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83AD-5EC1-5DF4-8348-372F5C59D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16EA6-EF5B-DF2D-4DC0-926EFB42A1BD}"/>
              </a:ext>
            </a:extLst>
          </p:cNvPr>
          <p:cNvSpPr>
            <a:spLocks noGrp="1"/>
          </p:cNvSpPr>
          <p:nvPr>
            <p:ph type="title"/>
          </p:nvPr>
        </p:nvSpPr>
        <p:spPr>
          <a:xfrm>
            <a:off x="838200" y="1185"/>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Professional Emails Strategies</a:t>
            </a:r>
            <a:endParaRPr lang="en-US"/>
          </a:p>
        </p:txBody>
      </p:sp>
      <p:sp>
        <p:nvSpPr>
          <p:cNvPr id="47" name="Slide Number Placeholder 7">
            <a:extLst>
              <a:ext uri="{FF2B5EF4-FFF2-40B4-BE49-F238E27FC236}">
                <a16:creationId xmlns:a16="http://schemas.microsoft.com/office/drawing/2014/main" id="{8029967B-EC6E-5A7C-2F56-05BFD5D50F33}"/>
              </a:ext>
            </a:extLst>
          </p:cNvPr>
          <p:cNvSpPr>
            <a:spLocks noGrp="1"/>
          </p:cNvSpPr>
          <p:nvPr>
            <p:ph type="sldNum" sz="quarter" idx="12"/>
          </p:nvPr>
        </p:nvSpPr>
        <p:spPr>
          <a:xfrm>
            <a:off x="-1438" y="6351041"/>
            <a:ext cx="844062" cy="365125"/>
          </a:xfrm>
        </p:spPr>
        <p:txBody>
          <a:bodyPr/>
          <a:lstStyle/>
          <a:p>
            <a:pPr algn="l"/>
            <a:r>
              <a:rPr lang="en-US" sz="1500">
                <a:solidFill>
                  <a:schemeClr val="bg1"/>
                </a:solidFill>
                <a:latin typeface="Garamond"/>
                <a:cs typeface="Times New Roman"/>
              </a:rPr>
              <a:t>  7    |</a:t>
            </a:r>
          </a:p>
        </p:txBody>
      </p:sp>
      <p:sp>
        <p:nvSpPr>
          <p:cNvPr id="5" name="Rectangle 4">
            <a:extLst>
              <a:ext uri="{FF2B5EF4-FFF2-40B4-BE49-F238E27FC236}">
                <a16:creationId xmlns:a16="http://schemas.microsoft.com/office/drawing/2014/main" id="{5F7659C2-4B65-960E-173C-A15C3DFB5B4C}"/>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AAE63B65-5E3E-1AF9-55A1-94A82D1EC3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63F45B0C-AF52-2A30-16F0-1B8591AB0D83}"/>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28" name="Rectangle 27">
            <a:extLst>
              <a:ext uri="{FF2B5EF4-FFF2-40B4-BE49-F238E27FC236}">
                <a16:creationId xmlns:a16="http://schemas.microsoft.com/office/drawing/2014/main" id="{C1E85AE8-F1C4-EF92-55E6-9C228996D569}"/>
              </a:ext>
            </a:extLst>
          </p:cNvPr>
          <p:cNvSpPr/>
          <p:nvPr/>
        </p:nvSpPr>
        <p:spPr>
          <a:xfrm>
            <a:off x="200146" y="1327441"/>
            <a:ext cx="2797228" cy="457492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a:solidFill>
                  <a:srgbClr val="C00000"/>
                </a:solidFill>
                <a:latin typeface="Garamond"/>
              </a:rPr>
              <a:t>Common Types</a:t>
            </a:r>
            <a:endParaRPr lang="en-US"/>
          </a:p>
          <a:p>
            <a:pPr algn="ctr"/>
            <a:endParaRPr lang="en-US" sz="2000">
              <a:solidFill>
                <a:schemeClr val="tx1"/>
              </a:solidFill>
            </a:endParaRPr>
          </a:p>
          <a:p>
            <a:pPr algn="ctr"/>
            <a:r>
              <a:rPr lang="en-US" sz="2000">
                <a:solidFill>
                  <a:schemeClr val="tx1"/>
                </a:solidFill>
              </a:rPr>
              <a:t>Introductions</a:t>
            </a:r>
            <a:endParaRPr lang="en-US">
              <a:solidFill>
                <a:schemeClr val="tx1"/>
              </a:solidFill>
            </a:endParaRPr>
          </a:p>
          <a:p>
            <a:pPr algn="ctr"/>
            <a:r>
              <a:rPr lang="en-US" sz="2000">
                <a:solidFill>
                  <a:schemeClr val="tx1"/>
                </a:solidFill>
              </a:rPr>
              <a:t>("Cold Email")</a:t>
            </a:r>
          </a:p>
          <a:p>
            <a:pPr algn="ctr"/>
            <a:r>
              <a:rPr lang="en-US" sz="2000">
                <a:solidFill>
                  <a:schemeClr val="tx1"/>
                </a:solidFill>
              </a:rPr>
              <a:t>Follow Ups</a:t>
            </a:r>
          </a:p>
          <a:p>
            <a:pPr algn="ctr"/>
            <a:r>
              <a:rPr lang="en-US" sz="2000">
                <a:solidFill>
                  <a:schemeClr val="tx1"/>
                </a:solidFill>
              </a:rPr>
              <a:t>Confirmations</a:t>
            </a:r>
          </a:p>
          <a:p>
            <a:pPr algn="ctr"/>
            <a:r>
              <a:rPr lang="en-US" sz="2000">
                <a:solidFill>
                  <a:schemeClr val="tx1"/>
                </a:solidFill>
              </a:rPr>
              <a:t>Reminders</a:t>
            </a:r>
          </a:p>
          <a:p>
            <a:pPr algn="ctr"/>
            <a:r>
              <a:rPr lang="en-US" sz="2000">
                <a:solidFill>
                  <a:schemeClr val="tx1"/>
                </a:solidFill>
              </a:rPr>
              <a:t>Thank Yous</a:t>
            </a:r>
            <a:endParaRPr lang="en-US">
              <a:solidFill>
                <a:schemeClr val="tx1"/>
              </a:solidFill>
            </a:endParaRPr>
          </a:p>
          <a:p>
            <a:pPr algn="ctr"/>
            <a:r>
              <a:rPr lang="en-US" sz="2000">
                <a:solidFill>
                  <a:schemeClr val="tx1"/>
                </a:solidFill>
              </a:rPr>
              <a:t>Inquiries or Requests</a:t>
            </a:r>
          </a:p>
          <a:p>
            <a:pPr algn="ctr"/>
            <a:endParaRPr lang="en-US" sz="2000">
              <a:solidFill>
                <a:schemeClr val="tx1"/>
              </a:solidFill>
            </a:endParaRPr>
          </a:p>
          <a:p>
            <a:pPr algn="ctr"/>
            <a:r>
              <a:rPr lang="en-US" sz="2000">
                <a:solidFill>
                  <a:schemeClr val="tx1"/>
                </a:solidFill>
              </a:rPr>
              <a:t>*Familiarize yourself with types of emails and use templates.*</a:t>
            </a:r>
          </a:p>
        </p:txBody>
      </p:sp>
      <p:sp>
        <p:nvSpPr>
          <p:cNvPr id="4" name="Rectangle 3">
            <a:extLst>
              <a:ext uri="{FF2B5EF4-FFF2-40B4-BE49-F238E27FC236}">
                <a16:creationId xmlns:a16="http://schemas.microsoft.com/office/drawing/2014/main" id="{65225EF1-2E06-A123-9D0E-86B1FC187028}"/>
              </a:ext>
            </a:extLst>
          </p:cNvPr>
          <p:cNvSpPr/>
          <p:nvPr/>
        </p:nvSpPr>
        <p:spPr>
          <a:xfrm>
            <a:off x="3178215" y="1331399"/>
            <a:ext cx="4300125" cy="457492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a:solidFill>
                  <a:srgbClr val="C00000"/>
                </a:solidFill>
                <a:latin typeface="Garamond"/>
              </a:rPr>
              <a:t>Common Etiquette</a:t>
            </a:r>
            <a:endParaRPr lang="en-US"/>
          </a:p>
          <a:p>
            <a:pPr algn="ctr"/>
            <a:endParaRPr lang="en-US" sz="2000">
              <a:solidFill>
                <a:schemeClr val="tx1"/>
              </a:solidFill>
            </a:endParaRPr>
          </a:p>
          <a:p>
            <a:pPr algn="ctr"/>
            <a:r>
              <a:rPr lang="en-US" sz="2000">
                <a:solidFill>
                  <a:schemeClr val="tx1"/>
                </a:solidFill>
                <a:ea typeface="+mn-lt"/>
                <a:cs typeface="+mn-lt"/>
              </a:rPr>
              <a:t>Set expectations for response timeframe, including auto-reply; otherwise, respond with 24-48 hours. </a:t>
            </a:r>
            <a:endParaRPr lang="en-US">
              <a:solidFill>
                <a:schemeClr val="tx1"/>
              </a:solidFill>
            </a:endParaRPr>
          </a:p>
          <a:p>
            <a:pPr algn="ctr"/>
            <a:endParaRPr lang="en-US" sz="2000">
              <a:solidFill>
                <a:schemeClr val="tx1"/>
              </a:solidFill>
              <a:ea typeface="+mn-lt"/>
              <a:cs typeface="+mn-lt"/>
            </a:endParaRPr>
          </a:p>
          <a:p>
            <a:pPr algn="ctr"/>
            <a:r>
              <a:rPr lang="en-US" sz="2000">
                <a:solidFill>
                  <a:schemeClr val="tx1"/>
                </a:solidFill>
                <a:ea typeface="+mn-lt"/>
                <a:cs typeface="+mn-lt"/>
              </a:rPr>
              <a:t>Let others tell you how to refer to them by their email's signature.</a:t>
            </a:r>
            <a:endParaRPr lang="en-US">
              <a:solidFill>
                <a:schemeClr val="tx1"/>
              </a:solidFill>
            </a:endParaRPr>
          </a:p>
          <a:p>
            <a:pPr algn="ctr"/>
            <a:endParaRPr lang="en-US" sz="2000">
              <a:solidFill>
                <a:schemeClr val="tx1"/>
              </a:solidFill>
            </a:endParaRPr>
          </a:p>
          <a:p>
            <a:pPr algn="ctr"/>
            <a:r>
              <a:rPr lang="en-US" sz="2000">
                <a:solidFill>
                  <a:schemeClr val="tx1"/>
                </a:solidFill>
              </a:rPr>
              <a:t>Subject line is usually a few words.</a:t>
            </a:r>
          </a:p>
          <a:p>
            <a:pPr algn="ctr"/>
            <a:endParaRPr lang="en-US" sz="2000">
              <a:solidFill>
                <a:schemeClr val="tx1"/>
              </a:solidFill>
            </a:endParaRPr>
          </a:p>
          <a:p>
            <a:pPr algn="ctr"/>
            <a:r>
              <a:rPr lang="en-US" sz="2000">
                <a:solidFill>
                  <a:schemeClr val="tx1"/>
                </a:solidFill>
              </a:rPr>
              <a:t>Note the difference: </a:t>
            </a:r>
          </a:p>
          <a:p>
            <a:pPr algn="ctr"/>
            <a:r>
              <a:rPr lang="en-US" sz="2000">
                <a:solidFill>
                  <a:schemeClr val="tx1"/>
                </a:solidFill>
              </a:rPr>
              <a:t>cc, bcc, reply, reply all, forward</a:t>
            </a:r>
            <a:endParaRPr lang="en-US">
              <a:solidFill>
                <a:schemeClr val="tx1"/>
              </a:solidFill>
            </a:endParaRPr>
          </a:p>
        </p:txBody>
      </p:sp>
      <p:sp>
        <p:nvSpPr>
          <p:cNvPr id="8" name="Rectangle 7">
            <a:extLst>
              <a:ext uri="{FF2B5EF4-FFF2-40B4-BE49-F238E27FC236}">
                <a16:creationId xmlns:a16="http://schemas.microsoft.com/office/drawing/2014/main" id="{0126805E-FE0F-6753-EEC2-430CC87DFD66}"/>
              </a:ext>
            </a:extLst>
          </p:cNvPr>
          <p:cNvSpPr/>
          <p:nvPr/>
        </p:nvSpPr>
        <p:spPr>
          <a:xfrm>
            <a:off x="7687853" y="1331399"/>
            <a:ext cx="4287361" cy="457492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C00000"/>
                </a:solidFill>
                <a:latin typeface="Garamond"/>
              </a:rPr>
              <a:t>Other Considerations</a:t>
            </a:r>
            <a:endParaRPr lang="en-US" dirty="0"/>
          </a:p>
          <a:p>
            <a:pPr algn="ctr"/>
            <a:endParaRPr lang="en-US" sz="2000">
              <a:solidFill>
                <a:schemeClr val="tx1"/>
              </a:solidFill>
              <a:latin typeface="Aptos" panose="020B0004020202020204"/>
            </a:endParaRPr>
          </a:p>
          <a:p>
            <a:pPr algn="ctr"/>
            <a:r>
              <a:rPr lang="en-US" sz="2000" dirty="0">
                <a:solidFill>
                  <a:schemeClr val="tx1"/>
                </a:solidFill>
                <a:latin typeface="Aptos" panose="020B0004020202020204"/>
              </a:rPr>
              <a:t>Add</a:t>
            </a:r>
            <a:r>
              <a:rPr lang="en-US" sz="2000" dirty="0">
                <a:solidFill>
                  <a:schemeClr val="tx1"/>
                </a:solidFill>
              </a:rPr>
              <a:t> a signature to your emails.</a:t>
            </a:r>
          </a:p>
          <a:p>
            <a:pPr algn="ctr"/>
            <a:endParaRPr lang="en-US" sz="2000">
              <a:solidFill>
                <a:schemeClr val="tx1"/>
              </a:solidFill>
            </a:endParaRPr>
          </a:p>
          <a:p>
            <a:pPr algn="ctr"/>
            <a:r>
              <a:rPr lang="en-US" sz="2000" dirty="0">
                <a:solidFill>
                  <a:schemeClr val="tx1"/>
                </a:solidFill>
              </a:rPr>
              <a:t>Follow an "inbox zero" method by keeping your inbox empty and organizing emails into folders.</a:t>
            </a:r>
          </a:p>
          <a:p>
            <a:pPr algn="ctr"/>
            <a:endParaRPr lang="en-US" sz="2000">
              <a:solidFill>
                <a:schemeClr val="tx1"/>
              </a:solidFill>
            </a:endParaRPr>
          </a:p>
          <a:p>
            <a:pPr algn="ctr"/>
            <a:r>
              <a:rPr lang="en-US" sz="2000" dirty="0">
                <a:solidFill>
                  <a:schemeClr val="tx1"/>
                </a:solidFill>
              </a:rPr>
              <a:t>Familiarize yourself with basic workspace emails (Outlook, Gmail).</a:t>
            </a:r>
          </a:p>
          <a:p>
            <a:pPr algn="ctr"/>
            <a:r>
              <a:rPr lang="en-US" sz="2000" dirty="0">
                <a:solidFill>
                  <a:schemeClr val="tx1"/>
                </a:solidFill>
              </a:rPr>
              <a:t>Separate personal and professional.</a:t>
            </a:r>
          </a:p>
          <a:p>
            <a:pPr algn="ctr"/>
            <a:endParaRPr lang="en-US" sz="2000">
              <a:solidFill>
                <a:schemeClr val="tx1"/>
              </a:solidFill>
            </a:endParaRPr>
          </a:p>
          <a:p>
            <a:pPr algn="ctr"/>
            <a:r>
              <a:rPr lang="en-US" sz="2000" dirty="0">
                <a:solidFill>
                  <a:schemeClr val="tx1"/>
                </a:solidFill>
              </a:rPr>
              <a:t>Be empowered to add personality!</a:t>
            </a:r>
          </a:p>
        </p:txBody>
      </p:sp>
      <p:sp>
        <p:nvSpPr>
          <p:cNvPr id="10" name="Slide Number Placeholder 7">
            <a:extLst>
              <a:ext uri="{FF2B5EF4-FFF2-40B4-BE49-F238E27FC236}">
                <a16:creationId xmlns:a16="http://schemas.microsoft.com/office/drawing/2014/main" id="{83229E25-B0D3-4424-D865-C7484AFDC6BA}"/>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15   |</a:t>
            </a:r>
          </a:p>
        </p:txBody>
      </p:sp>
    </p:spTree>
    <p:extLst>
      <p:ext uri="{BB962C8B-B14F-4D97-AF65-F5344CB8AC3E}">
        <p14:creationId xmlns:p14="http://schemas.microsoft.com/office/powerpoint/2010/main" val="260262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6517-AB8A-4042-217B-0D4752E6B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27D27-6E9F-8FC0-3FDD-EFD34B7490CF}"/>
              </a:ext>
            </a:extLst>
          </p:cNvPr>
          <p:cNvSpPr>
            <a:spLocks noGrp="1"/>
          </p:cNvSpPr>
          <p:nvPr>
            <p:ph type="title"/>
          </p:nvPr>
        </p:nvSpPr>
        <p:spPr>
          <a:xfrm>
            <a:off x="838200" y="1185"/>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Professional Emails Resources</a:t>
            </a:r>
            <a:endParaRPr lang="en-US"/>
          </a:p>
        </p:txBody>
      </p:sp>
      <p:sp>
        <p:nvSpPr>
          <p:cNvPr id="47" name="Slide Number Placeholder 7">
            <a:extLst>
              <a:ext uri="{FF2B5EF4-FFF2-40B4-BE49-F238E27FC236}">
                <a16:creationId xmlns:a16="http://schemas.microsoft.com/office/drawing/2014/main" id="{DF49E655-F18B-016B-CE81-04BD9EB40742}"/>
              </a:ext>
            </a:extLst>
          </p:cNvPr>
          <p:cNvSpPr>
            <a:spLocks noGrp="1"/>
          </p:cNvSpPr>
          <p:nvPr>
            <p:ph type="sldNum" sz="quarter" idx="12"/>
          </p:nvPr>
        </p:nvSpPr>
        <p:spPr>
          <a:xfrm>
            <a:off x="-1438" y="6351041"/>
            <a:ext cx="844062" cy="365125"/>
          </a:xfrm>
        </p:spPr>
        <p:txBody>
          <a:bodyPr/>
          <a:lstStyle/>
          <a:p>
            <a:pPr algn="l"/>
            <a:r>
              <a:rPr lang="en-US" sz="1500">
                <a:solidFill>
                  <a:schemeClr val="bg1"/>
                </a:solidFill>
                <a:latin typeface="Garamond"/>
                <a:cs typeface="Times New Roman"/>
              </a:rPr>
              <a:t>  8    |</a:t>
            </a:r>
          </a:p>
        </p:txBody>
      </p:sp>
      <p:sp>
        <p:nvSpPr>
          <p:cNvPr id="5" name="Rectangle 4">
            <a:extLst>
              <a:ext uri="{FF2B5EF4-FFF2-40B4-BE49-F238E27FC236}">
                <a16:creationId xmlns:a16="http://schemas.microsoft.com/office/drawing/2014/main" id="{8219B732-4435-6F17-FD0F-3A21DCAA0A87}"/>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29A31034-66D6-1AB1-0293-09B82F973E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DDE0003A-8BB4-E5E5-41D8-0720EFB796E4}"/>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28" name="Rectangle 27">
            <a:extLst>
              <a:ext uri="{FF2B5EF4-FFF2-40B4-BE49-F238E27FC236}">
                <a16:creationId xmlns:a16="http://schemas.microsoft.com/office/drawing/2014/main" id="{48516AF0-6F45-F7B7-3754-EA822321AFA0}"/>
              </a:ext>
            </a:extLst>
          </p:cNvPr>
          <p:cNvSpPr/>
          <p:nvPr/>
        </p:nvSpPr>
        <p:spPr>
          <a:xfrm>
            <a:off x="4692454" y="1334505"/>
            <a:ext cx="4295688" cy="459052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b="1" u="sng">
                <a:solidFill>
                  <a:srgbClr val="C00000"/>
                </a:solidFill>
                <a:latin typeface="Garamond"/>
              </a:rPr>
              <a:t>Off-Campus Supports</a:t>
            </a:r>
          </a:p>
          <a:p>
            <a:pPr algn="ctr"/>
            <a:endParaRPr lang="en-US" sz="2000">
              <a:solidFill>
                <a:schemeClr val="tx1"/>
              </a:solidFill>
            </a:endParaRPr>
          </a:p>
          <a:p>
            <a:pPr algn="ctr"/>
            <a:r>
              <a:rPr lang="en-US" sz="2000">
                <a:solidFill>
                  <a:schemeClr val="tx1"/>
                </a:solidFill>
              </a:rPr>
              <a:t>Dictionaries &amp; Thesauruses</a:t>
            </a:r>
          </a:p>
          <a:p>
            <a:pPr algn="ctr"/>
            <a:r>
              <a:rPr lang="en-US" sz="2000">
                <a:solidFill>
                  <a:schemeClr val="tx1"/>
                </a:solidFill>
              </a:rPr>
              <a:t>Translators</a:t>
            </a:r>
            <a:endParaRPr lang="en-US">
              <a:solidFill>
                <a:schemeClr val="tx1"/>
              </a:solidFill>
            </a:endParaRPr>
          </a:p>
          <a:p>
            <a:pPr algn="ctr"/>
            <a:r>
              <a:rPr lang="en-US" sz="2000">
                <a:solidFill>
                  <a:schemeClr val="tx1"/>
                </a:solidFill>
              </a:rPr>
              <a:t>Grammarly, </a:t>
            </a:r>
            <a:r>
              <a:rPr lang="en-US" sz="2000" err="1">
                <a:solidFill>
                  <a:schemeClr val="tx1"/>
                </a:solidFill>
              </a:rPr>
              <a:t>QuillBot</a:t>
            </a:r>
            <a:r>
              <a:rPr lang="en-US" sz="2000">
                <a:solidFill>
                  <a:schemeClr val="tx1"/>
                </a:solidFill>
              </a:rPr>
              <a:t>, etc.</a:t>
            </a:r>
            <a:endParaRPr lang="en-US">
              <a:solidFill>
                <a:schemeClr val="tx1"/>
              </a:solidFill>
            </a:endParaRPr>
          </a:p>
          <a:p>
            <a:pPr algn="ctr"/>
            <a:r>
              <a:rPr lang="en-US" sz="2000">
                <a:solidFill>
                  <a:schemeClr val="tx1"/>
                </a:solidFill>
              </a:rPr>
              <a:t>Manchester Academic </a:t>
            </a:r>
            <a:r>
              <a:rPr lang="en-US" sz="2000" err="1">
                <a:solidFill>
                  <a:schemeClr val="tx1"/>
                </a:solidFill>
              </a:rPr>
              <a:t>Phrasebank</a:t>
            </a:r>
            <a:endParaRPr lang="en-US" err="1">
              <a:solidFill>
                <a:schemeClr val="tx1"/>
              </a:solidFill>
            </a:endParaRPr>
          </a:p>
          <a:p>
            <a:pPr algn="ctr"/>
            <a:r>
              <a:rPr lang="en-US" sz="2000">
                <a:solidFill>
                  <a:schemeClr val="tx1"/>
                </a:solidFill>
              </a:rPr>
              <a:t>Indeed/LinkedIn Email Guides</a:t>
            </a:r>
          </a:p>
          <a:p>
            <a:pPr algn="ctr"/>
            <a:endParaRPr lang="en-US" sz="2000">
              <a:solidFill>
                <a:schemeClr val="tx1"/>
              </a:solidFill>
            </a:endParaRPr>
          </a:p>
          <a:p>
            <a:pPr algn="ctr"/>
            <a:r>
              <a:rPr lang="en-US" sz="2000">
                <a:solidFill>
                  <a:schemeClr val="tx1"/>
                </a:solidFill>
              </a:rPr>
              <a:t> Use Artificial Intelligence!</a:t>
            </a:r>
            <a:endParaRPr lang="en-US">
              <a:solidFill>
                <a:schemeClr val="tx1"/>
              </a:solidFill>
            </a:endParaRPr>
          </a:p>
          <a:p>
            <a:pPr algn="ctr"/>
            <a:r>
              <a:rPr lang="en-US" sz="2000">
                <a:solidFill>
                  <a:schemeClr val="tx1"/>
                </a:solidFill>
              </a:rPr>
              <a:t>Prompts: You are an expert at writing professional emails. I am a [blank]. Write an email to [blank] about [blank]. Provide 3 examples at various tones with explanations.</a:t>
            </a:r>
          </a:p>
        </p:txBody>
      </p:sp>
      <p:sp>
        <p:nvSpPr>
          <p:cNvPr id="39" name="Rectangle 38">
            <a:extLst>
              <a:ext uri="{FF2B5EF4-FFF2-40B4-BE49-F238E27FC236}">
                <a16:creationId xmlns:a16="http://schemas.microsoft.com/office/drawing/2014/main" id="{E94E41DF-16B7-5CC0-CC98-FB8CDA87660C}"/>
              </a:ext>
            </a:extLst>
          </p:cNvPr>
          <p:cNvSpPr/>
          <p:nvPr/>
        </p:nvSpPr>
        <p:spPr>
          <a:xfrm>
            <a:off x="199675" y="1332111"/>
            <a:ext cx="4290143" cy="459052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b="1" u="sng">
                <a:solidFill>
                  <a:srgbClr val="C00000"/>
                </a:solidFill>
                <a:latin typeface="Garamond"/>
              </a:rPr>
              <a:t>On-Campus Supports</a:t>
            </a:r>
            <a:endParaRPr lang="en-US" sz="2500" b="1">
              <a:solidFill>
                <a:srgbClr val="C00000"/>
              </a:solidFill>
              <a:latin typeface="Garamond"/>
            </a:endParaRPr>
          </a:p>
          <a:p>
            <a:pPr algn="ctr"/>
            <a:endParaRPr lang="en-US" sz="2000">
              <a:solidFill>
                <a:schemeClr val="tx1"/>
              </a:solidFill>
              <a:latin typeface="Aptos"/>
            </a:endParaRPr>
          </a:p>
          <a:p>
            <a:pPr algn="ctr"/>
            <a:r>
              <a:rPr lang="en-US" sz="2000">
                <a:solidFill>
                  <a:schemeClr val="tx1"/>
                </a:solidFill>
                <a:latin typeface="Aptos"/>
              </a:rPr>
              <a:t>Disability Access Services (</a:t>
            </a:r>
            <a:r>
              <a:rPr lang="en-US" sz="2000" dirty="0">
                <a:solidFill>
                  <a:schemeClr val="tx1"/>
                </a:solidFill>
                <a:ea typeface="+mn-lt"/>
                <a:cs typeface="+mn-lt"/>
                <a:hlinkClick r:id="rId5">
                  <a:extLst>
                    <a:ext uri="{A12FA001-AC4F-418D-AE19-62706E023703}">
                      <ahyp:hlinkClr xmlns:ahyp="http://schemas.microsoft.com/office/drawing/2018/hyperlinkcolor" val="tx"/>
                    </a:ext>
                  </a:extLst>
                </a:hlinkClick>
              </a:rPr>
              <a:t>https://disabilityaccessservices.northeastern.edu/</a:t>
            </a:r>
            <a:r>
              <a:rPr lang="en-US" sz="2000">
                <a:solidFill>
                  <a:schemeClr val="tx1"/>
                </a:solidFill>
                <a:ea typeface="+mn-lt"/>
                <a:cs typeface="+mn-lt"/>
              </a:rPr>
              <a:t>)</a:t>
            </a:r>
          </a:p>
          <a:p>
            <a:pPr algn="ctr"/>
            <a:r>
              <a:rPr lang="en-US" sz="2000">
                <a:solidFill>
                  <a:schemeClr val="tx1"/>
                </a:solidFill>
                <a:latin typeface="Aptos"/>
              </a:rPr>
              <a:t>International Tutoring Center</a:t>
            </a:r>
            <a:endParaRPr lang="en-US">
              <a:solidFill>
                <a:schemeClr val="tx1"/>
              </a:solidFill>
            </a:endParaRPr>
          </a:p>
          <a:p>
            <a:pPr algn="ctr"/>
            <a:r>
              <a:rPr lang="en-US" sz="2000">
                <a:solidFill>
                  <a:schemeClr val="tx1"/>
                </a:solidFill>
                <a:latin typeface="Aptos"/>
              </a:rPr>
              <a:t>(</a:t>
            </a:r>
            <a:r>
              <a:rPr lang="en-US" sz="2000" dirty="0">
                <a:solidFill>
                  <a:schemeClr val="tx1"/>
                </a:solidFill>
                <a:ea typeface="+mn-lt"/>
                <a:cs typeface="+mn-lt"/>
                <a:hlinkClick r:id="rId6">
                  <a:extLst>
                    <a:ext uri="{A12FA001-AC4F-418D-AE19-62706E023703}">
                      <ahyp:hlinkClr xmlns:ahyp="http://schemas.microsoft.com/office/drawing/2018/hyperlinkcolor" val="tx"/>
                    </a:ext>
                  </a:extLst>
                </a:hlinkClick>
              </a:rPr>
              <a:t>https://international.northeastern.edu/itc/tutoring/</a:t>
            </a:r>
            <a:r>
              <a:rPr lang="en-US" sz="2000">
                <a:solidFill>
                  <a:schemeClr val="tx1"/>
                </a:solidFill>
                <a:ea typeface="+mn-lt"/>
                <a:cs typeface="+mn-lt"/>
              </a:rPr>
              <a:t>)</a:t>
            </a:r>
            <a:endParaRPr lang="en-US" sz="2000">
              <a:solidFill>
                <a:schemeClr val="tx1"/>
              </a:solidFill>
              <a:latin typeface="Aptos"/>
            </a:endParaRPr>
          </a:p>
          <a:p>
            <a:pPr algn="ctr"/>
            <a:r>
              <a:rPr lang="en-US" sz="2000">
                <a:solidFill>
                  <a:schemeClr val="tx1"/>
                </a:solidFill>
                <a:latin typeface="Aptos"/>
              </a:rPr>
              <a:t>Global Learner Support (</a:t>
            </a:r>
            <a:r>
              <a:rPr lang="en-US" sz="2000" dirty="0">
                <a:solidFill>
                  <a:schemeClr val="tx1"/>
                </a:solidFill>
                <a:ea typeface="+mn-lt"/>
                <a:cs typeface="+mn-lt"/>
                <a:hlinkClick r:id="rId7">
                  <a:extLst>
                    <a:ext uri="{A12FA001-AC4F-418D-AE19-62706E023703}">
                      <ahyp:hlinkClr xmlns:ahyp="http://schemas.microsoft.com/office/drawing/2018/hyperlinkcolor" val="tx"/>
                    </a:ext>
                  </a:extLst>
                </a:hlinkClick>
              </a:rPr>
              <a:t>https://gls.northeastern.edu/</a:t>
            </a:r>
            <a:r>
              <a:rPr lang="en-US" sz="2000">
                <a:solidFill>
                  <a:schemeClr val="tx1"/>
                </a:solidFill>
                <a:ea typeface="+mn-lt"/>
                <a:cs typeface="+mn-lt"/>
              </a:rPr>
              <a:t>)</a:t>
            </a:r>
            <a:endParaRPr lang="en-US" sz="2000">
              <a:solidFill>
                <a:schemeClr val="tx1"/>
              </a:solidFill>
              <a:latin typeface="Aptos"/>
            </a:endParaRPr>
          </a:p>
          <a:p>
            <a:pPr algn="ctr"/>
            <a:r>
              <a:rPr lang="en-US" sz="2000">
                <a:solidFill>
                  <a:schemeClr val="tx1"/>
                </a:solidFill>
                <a:latin typeface="Aptos"/>
              </a:rPr>
              <a:t>Writing Center (</a:t>
            </a:r>
            <a:r>
              <a:rPr lang="en-US" sz="2000" dirty="0">
                <a:solidFill>
                  <a:schemeClr val="tx1"/>
                </a:solidFill>
                <a:ea typeface="+mn-lt"/>
                <a:cs typeface="+mn-lt"/>
                <a:hlinkClick r:id="rId8">
                  <a:extLst>
                    <a:ext uri="{A12FA001-AC4F-418D-AE19-62706E023703}">
                      <ahyp:hlinkClr xmlns:ahyp="http://schemas.microsoft.com/office/drawing/2018/hyperlinkcolor" val="tx"/>
                    </a:ext>
                  </a:extLst>
                </a:hlinkClick>
              </a:rPr>
              <a:t>https://cssh.northeastern.edu/writingcenter/</a:t>
            </a:r>
            <a:r>
              <a:rPr lang="en-US" sz="2000">
                <a:solidFill>
                  <a:schemeClr val="tx1"/>
                </a:solidFill>
                <a:ea typeface="+mn-lt"/>
                <a:cs typeface="+mn-lt"/>
              </a:rPr>
              <a:t>)</a:t>
            </a:r>
            <a:endParaRPr lang="en-US" sz="2000">
              <a:solidFill>
                <a:schemeClr val="tx1"/>
              </a:solidFill>
              <a:latin typeface="Aptos"/>
            </a:endParaRPr>
          </a:p>
          <a:p>
            <a:pPr algn="ctr"/>
            <a:r>
              <a:rPr lang="en-US" sz="2000">
                <a:solidFill>
                  <a:schemeClr val="tx1"/>
                </a:solidFill>
                <a:latin typeface="Aptos"/>
              </a:rPr>
              <a:t>Friends, Family, Classmates, etc.</a:t>
            </a:r>
          </a:p>
        </p:txBody>
      </p:sp>
      <p:sp>
        <p:nvSpPr>
          <p:cNvPr id="6" name="Content Placeholder 2">
            <a:extLst>
              <a:ext uri="{FF2B5EF4-FFF2-40B4-BE49-F238E27FC236}">
                <a16:creationId xmlns:a16="http://schemas.microsoft.com/office/drawing/2014/main" id="{77484748-E340-4BEC-8ADF-9F4F6848BE9B}"/>
              </a:ext>
            </a:extLst>
          </p:cNvPr>
          <p:cNvSpPr txBox="1">
            <a:spLocks/>
          </p:cNvSpPr>
          <p:nvPr/>
        </p:nvSpPr>
        <p:spPr>
          <a:xfrm>
            <a:off x="9194460" y="1335847"/>
            <a:ext cx="2786768" cy="4567733"/>
          </a:xfrm>
          <a:prstGeom prst="rect">
            <a:avLst/>
          </a:prstGeom>
          <a:ln w="28575">
            <a:solidFill>
              <a:srgbClr val="C0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u="sng">
                <a:solidFill>
                  <a:srgbClr val="C00000"/>
                </a:solidFill>
                <a:latin typeface="Garamond"/>
                <a:ea typeface="Calibri"/>
                <a:cs typeface="Calibri"/>
              </a:rPr>
              <a:t>Activity #3</a:t>
            </a:r>
          </a:p>
          <a:p>
            <a:pPr marL="0" indent="0" algn="ctr">
              <a:lnSpc>
                <a:spcPct val="100000"/>
              </a:lnSpc>
              <a:spcBef>
                <a:spcPts val="0"/>
              </a:spcBef>
              <a:buNone/>
            </a:pPr>
            <a:endParaRPr lang="en-US" sz="2000">
              <a:latin typeface="Aptos"/>
              <a:ea typeface="Calibri"/>
              <a:cs typeface="Calibri"/>
            </a:endParaRPr>
          </a:p>
          <a:p>
            <a:pPr marL="0" indent="0" algn="ctr">
              <a:lnSpc>
                <a:spcPct val="100000"/>
              </a:lnSpc>
              <a:spcBef>
                <a:spcPts val="0"/>
              </a:spcBef>
              <a:buNone/>
            </a:pPr>
            <a:r>
              <a:rPr lang="en-US" sz="2000">
                <a:latin typeface="Aptos"/>
                <a:ea typeface="Calibri"/>
                <a:cs typeface="Calibri"/>
              </a:rPr>
              <a:t>Let's explore some writing resources!</a:t>
            </a:r>
            <a:endParaRPr lang="en-US" sz="2000">
              <a:latin typeface="Aptos"/>
            </a:endParaRPr>
          </a:p>
          <a:p>
            <a:pPr marL="0" indent="0" algn="ctr">
              <a:lnSpc>
                <a:spcPct val="100000"/>
              </a:lnSpc>
              <a:spcBef>
                <a:spcPts val="0"/>
              </a:spcBef>
              <a:buNone/>
            </a:pPr>
            <a:endParaRPr lang="en-US" sz="2000">
              <a:latin typeface="Aptos"/>
              <a:ea typeface="Calibri"/>
              <a:cs typeface="Calibri"/>
            </a:endParaRPr>
          </a:p>
          <a:p>
            <a:pPr marL="0" indent="0" algn="ctr">
              <a:lnSpc>
                <a:spcPct val="100000"/>
              </a:lnSpc>
              <a:spcBef>
                <a:spcPts val="0"/>
              </a:spcBef>
              <a:buNone/>
            </a:pPr>
            <a:endParaRPr lang="en-US" sz="2000">
              <a:latin typeface="Aptos"/>
              <a:ea typeface="Calibri"/>
              <a:cs typeface="Calibri"/>
            </a:endParaRPr>
          </a:p>
          <a:p>
            <a:pPr marL="0" indent="0" algn="ctr">
              <a:lnSpc>
                <a:spcPct val="100000"/>
              </a:lnSpc>
              <a:spcBef>
                <a:spcPts val="0"/>
              </a:spcBef>
              <a:buNone/>
            </a:pPr>
            <a:r>
              <a:rPr lang="en-US" sz="2000">
                <a:latin typeface="Aptos"/>
                <a:ea typeface="Calibri"/>
                <a:cs typeface="Calibri"/>
              </a:rPr>
              <a:t>Browse and/or use one (or more) of these supports.</a:t>
            </a:r>
          </a:p>
          <a:p>
            <a:pPr marL="0" indent="0" algn="ctr">
              <a:lnSpc>
                <a:spcPct val="100000"/>
              </a:lnSpc>
              <a:spcBef>
                <a:spcPts val="0"/>
              </a:spcBef>
              <a:buNone/>
            </a:pPr>
            <a:endParaRPr lang="en-US" sz="2000">
              <a:latin typeface="Aptos"/>
              <a:ea typeface="Calibri"/>
              <a:cs typeface="Calibri"/>
            </a:endParaRPr>
          </a:p>
          <a:p>
            <a:pPr marL="0" indent="0" algn="ctr">
              <a:lnSpc>
                <a:spcPct val="100000"/>
              </a:lnSpc>
              <a:spcBef>
                <a:spcPts val="0"/>
              </a:spcBef>
              <a:buNone/>
            </a:pPr>
            <a:endParaRPr lang="en-US" sz="2000">
              <a:ea typeface="Calibri"/>
              <a:cs typeface="Calibri"/>
            </a:endParaRPr>
          </a:p>
          <a:p>
            <a:pPr marL="0" indent="0" algn="ctr">
              <a:lnSpc>
                <a:spcPct val="100000"/>
              </a:lnSpc>
              <a:spcBef>
                <a:spcPts val="0"/>
              </a:spcBef>
              <a:buNone/>
            </a:pPr>
            <a:r>
              <a:rPr lang="en-US" sz="2000">
                <a:ea typeface="Calibri"/>
                <a:cs typeface="Calibri"/>
              </a:rPr>
              <a:t>Share your own writing resources in the chat!</a:t>
            </a:r>
          </a:p>
        </p:txBody>
      </p:sp>
      <p:sp>
        <p:nvSpPr>
          <p:cNvPr id="8" name="Slide Number Placeholder 7">
            <a:extLst>
              <a:ext uri="{FF2B5EF4-FFF2-40B4-BE49-F238E27FC236}">
                <a16:creationId xmlns:a16="http://schemas.microsoft.com/office/drawing/2014/main" id="{C4889672-A100-B760-74BC-A6304CA344A1}"/>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16   |</a:t>
            </a:r>
          </a:p>
        </p:txBody>
      </p:sp>
    </p:spTree>
    <p:extLst>
      <p:ext uri="{BB962C8B-B14F-4D97-AF65-F5344CB8AC3E}">
        <p14:creationId xmlns:p14="http://schemas.microsoft.com/office/powerpoint/2010/main" val="144676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8ED3-2BB6-76BF-1709-1753FC2B9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C0153-3F79-CDB8-7519-56E69ABBB4AE}"/>
              </a:ext>
            </a:extLst>
          </p:cNvPr>
          <p:cNvSpPr>
            <a:spLocks noGrp="1"/>
          </p:cNvSpPr>
          <p:nvPr>
            <p:ph type="title"/>
          </p:nvPr>
        </p:nvSpPr>
        <p:spPr>
          <a:xfrm>
            <a:off x="849573" y="1185"/>
            <a:ext cx="10515600" cy="1325563"/>
          </a:xfrm>
        </p:spPr>
        <p:txBody>
          <a:bodyPr>
            <a:normAutofit/>
          </a:bodyPr>
          <a:lstStyle/>
          <a:p>
            <a:pPr algn="ctr">
              <a:lnSpc>
                <a:spcPct val="100000"/>
              </a:lnSpc>
              <a:spcBef>
                <a:spcPts val="0"/>
              </a:spcBef>
            </a:pPr>
            <a:r>
              <a:rPr lang="en-US" sz="4000" b="1">
                <a:solidFill>
                  <a:srgbClr val="C00000"/>
                </a:solidFill>
                <a:latin typeface="Garamond"/>
                <a:ea typeface="+mj-lt"/>
                <a:cs typeface="+mj-lt"/>
              </a:rPr>
              <a:t>Practicing Self-Compassion</a:t>
            </a:r>
            <a:endParaRPr lang="en-US" sz="4000" b="1">
              <a:solidFill>
                <a:srgbClr val="C00000"/>
              </a:solidFill>
              <a:latin typeface="Garamond"/>
            </a:endParaRPr>
          </a:p>
        </p:txBody>
      </p:sp>
      <p:sp>
        <p:nvSpPr>
          <p:cNvPr id="3" name="Content Placeholder 2">
            <a:extLst>
              <a:ext uri="{FF2B5EF4-FFF2-40B4-BE49-F238E27FC236}">
                <a16:creationId xmlns:a16="http://schemas.microsoft.com/office/drawing/2014/main" id="{211F1417-E9B2-FE31-B379-021FB2DC021C}"/>
              </a:ext>
            </a:extLst>
          </p:cNvPr>
          <p:cNvSpPr>
            <a:spLocks noGrp="1"/>
          </p:cNvSpPr>
          <p:nvPr>
            <p:ph idx="1"/>
          </p:nvPr>
        </p:nvSpPr>
        <p:spPr>
          <a:xfrm>
            <a:off x="432776" y="1077154"/>
            <a:ext cx="11320529" cy="507220"/>
          </a:xfrm>
        </p:spPr>
        <p:txBody>
          <a:bodyPr vert="horz" lIns="91440" tIns="45720" rIns="91440" bIns="45720" rtlCol="0" anchor="t">
            <a:normAutofit/>
          </a:bodyPr>
          <a:lstStyle/>
          <a:p>
            <a:pPr algn="ctr">
              <a:buNone/>
            </a:pPr>
            <a:r>
              <a:rPr lang="en-US" sz="2500">
                <a:latin typeface="Aptos"/>
                <a:ea typeface="Calibri"/>
                <a:cs typeface="Calibri"/>
              </a:rPr>
              <a:t>Be kind to yourself. Everyone struggles with professional emails!</a:t>
            </a:r>
          </a:p>
        </p:txBody>
      </p:sp>
      <p:sp>
        <p:nvSpPr>
          <p:cNvPr id="17" name="Slide Number Placeholder 7">
            <a:extLst>
              <a:ext uri="{FF2B5EF4-FFF2-40B4-BE49-F238E27FC236}">
                <a16:creationId xmlns:a16="http://schemas.microsoft.com/office/drawing/2014/main" id="{AE898FA8-4362-75C7-F1A6-284ED489B677}"/>
              </a:ext>
            </a:extLst>
          </p:cNvPr>
          <p:cNvSpPr>
            <a:spLocks noGrp="1"/>
          </p:cNvSpPr>
          <p:nvPr>
            <p:ph type="sldNum" sz="quarter" idx="12"/>
          </p:nvPr>
        </p:nvSpPr>
        <p:spPr>
          <a:xfrm>
            <a:off x="-1438" y="6351041"/>
            <a:ext cx="844062" cy="365125"/>
          </a:xfrm>
        </p:spPr>
        <p:txBody>
          <a:bodyPr/>
          <a:lstStyle/>
          <a:p>
            <a:pPr algn="l"/>
            <a:r>
              <a:rPr lang="en-US" sz="1500">
                <a:solidFill>
                  <a:schemeClr val="bg1"/>
                </a:solidFill>
                <a:latin typeface="Garamond"/>
                <a:cs typeface="Times New Roman"/>
              </a:rPr>
              <a:t>  9    |</a:t>
            </a:r>
          </a:p>
        </p:txBody>
      </p:sp>
      <p:sp>
        <p:nvSpPr>
          <p:cNvPr id="5" name="Rectangle 4">
            <a:extLst>
              <a:ext uri="{FF2B5EF4-FFF2-40B4-BE49-F238E27FC236}">
                <a16:creationId xmlns:a16="http://schemas.microsoft.com/office/drawing/2014/main" id="{DD57BB51-CF9E-2BA7-AAF4-8A37482C7762}"/>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F823142C-4BCD-DDFE-0F05-C447B6ED8C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4744018C-2C30-E068-0AD9-E7103B6C1D8D}"/>
              </a:ext>
            </a:extLst>
          </p:cNvPr>
          <p:cNvPicPr>
            <a:picLocks noChangeAspect="1"/>
          </p:cNvPicPr>
          <p:nvPr/>
        </p:nvPicPr>
        <p:blipFill>
          <a:blip r:embed="rId4"/>
          <a:srcRect l="16176" t="28713" r="16544" b="23762"/>
          <a:stretch/>
        </p:blipFill>
        <p:spPr>
          <a:xfrm>
            <a:off x="743672" y="6177831"/>
            <a:ext cx="2630708" cy="692855"/>
          </a:xfrm>
          <a:prstGeom prst="rect">
            <a:avLst/>
          </a:prstGeom>
        </p:spPr>
      </p:pic>
      <p:graphicFrame>
        <p:nvGraphicFramePr>
          <p:cNvPr id="25" name="Table 24">
            <a:extLst>
              <a:ext uri="{FF2B5EF4-FFF2-40B4-BE49-F238E27FC236}">
                <a16:creationId xmlns:a16="http://schemas.microsoft.com/office/drawing/2014/main" id="{D31B6A97-665F-161C-1D97-9B3877D46C5D}"/>
              </a:ext>
            </a:extLst>
          </p:cNvPr>
          <p:cNvGraphicFramePr>
            <a:graphicFrameLocks noGrp="1"/>
          </p:cNvGraphicFramePr>
          <p:nvPr>
            <p:extLst>
              <p:ext uri="{D42A27DB-BD31-4B8C-83A1-F6EECF244321}">
                <p14:modId xmlns:p14="http://schemas.microsoft.com/office/powerpoint/2010/main" val="2235421125"/>
              </p:ext>
            </p:extLst>
          </p:nvPr>
        </p:nvGraphicFramePr>
        <p:xfrm>
          <a:off x="398059" y="1717343"/>
          <a:ext cx="11399384" cy="3893256"/>
        </p:xfrm>
        <a:graphic>
          <a:graphicData uri="http://schemas.openxmlformats.org/drawingml/2006/table">
            <a:tbl>
              <a:tblPr bandRow="1">
                <a:tableStyleId>{5C22544A-7EE6-4342-B048-85BDC9FD1C3A}</a:tableStyleId>
              </a:tblPr>
              <a:tblGrid>
                <a:gridCol w="5699692">
                  <a:extLst>
                    <a:ext uri="{9D8B030D-6E8A-4147-A177-3AD203B41FA5}">
                      <a16:colId xmlns:a16="http://schemas.microsoft.com/office/drawing/2014/main" val="2771529130"/>
                    </a:ext>
                  </a:extLst>
                </a:gridCol>
                <a:gridCol w="5699692">
                  <a:extLst>
                    <a:ext uri="{9D8B030D-6E8A-4147-A177-3AD203B41FA5}">
                      <a16:colId xmlns:a16="http://schemas.microsoft.com/office/drawing/2014/main" val="3496994204"/>
                    </a:ext>
                  </a:extLst>
                </a:gridCol>
              </a:tblGrid>
              <a:tr h="537001">
                <a:tc>
                  <a:txBody>
                    <a:bodyPr/>
                    <a:lstStyle/>
                    <a:p>
                      <a:pPr lvl="0" algn="ctr">
                        <a:lnSpc>
                          <a:spcPct val="100000"/>
                        </a:lnSpc>
                        <a:spcBef>
                          <a:spcPts val="0"/>
                        </a:spcBef>
                        <a:spcAft>
                          <a:spcPts val="0"/>
                        </a:spcAft>
                        <a:buNone/>
                      </a:pPr>
                      <a:r>
                        <a:rPr lang="en-US" sz="2000" b="1" i="0" u="sng" strike="noStrike" noProof="0">
                          <a:solidFill>
                            <a:srgbClr val="C00000"/>
                          </a:solidFill>
                          <a:latin typeface="Garamond"/>
                        </a:rPr>
                        <a:t>Anxious Thinking</a:t>
                      </a:r>
                      <a:endParaRPr lang="en-US" sz="2000" b="1" u="sng">
                        <a:solidFill>
                          <a:srgbClr val="C00000"/>
                        </a:solidFill>
                        <a:latin typeface="Garamond"/>
                      </a:endParaRPr>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tc>
                  <a:txBody>
                    <a:bodyPr/>
                    <a:lstStyle/>
                    <a:p>
                      <a:pPr lvl="0" algn="ctr">
                        <a:lnSpc>
                          <a:spcPct val="100000"/>
                        </a:lnSpc>
                        <a:spcBef>
                          <a:spcPts val="0"/>
                        </a:spcBef>
                        <a:spcAft>
                          <a:spcPts val="0"/>
                        </a:spcAft>
                        <a:buNone/>
                      </a:pPr>
                      <a:r>
                        <a:rPr lang="en-US" sz="2000" b="1" i="0" u="sng" strike="noStrike" noProof="0">
                          <a:solidFill>
                            <a:srgbClr val="C00000"/>
                          </a:solidFill>
                          <a:latin typeface="Garamond"/>
                        </a:rPr>
                        <a:t>Growth Mindset Reframing</a:t>
                      </a:r>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extLst>
                  <a:ext uri="{0D108BD9-81ED-4DB2-BD59-A6C34878D82A}">
                    <a16:rowId xmlns:a16="http://schemas.microsoft.com/office/drawing/2014/main" val="2779372603"/>
                  </a:ext>
                </a:extLst>
              </a:tr>
              <a:tr h="839064">
                <a:tc>
                  <a:txBody>
                    <a:bodyPr/>
                    <a:lstStyle/>
                    <a:p>
                      <a:pPr lvl="0" algn="ctr">
                        <a:buNone/>
                      </a:pPr>
                      <a:r>
                        <a:rPr lang="en-US" sz="2000" b="0" i="0" u="none" strike="noStrike" noProof="0">
                          <a:solidFill>
                            <a:srgbClr val="000000"/>
                          </a:solidFill>
                        </a:rPr>
                        <a:t>"I don't understand what they said—I must not be smart enough or know English well enough."</a:t>
                      </a:r>
                      <a:endParaRPr lang="en-US" sz="2000" b="0" i="0" u="none" strike="noStrike" noProof="0">
                        <a:solidFill>
                          <a:srgbClr val="000000"/>
                        </a:solidFill>
                        <a:latin typeface="Aptos"/>
                      </a:endParaRPr>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tc>
                  <a:txBody>
                    <a:bodyPr/>
                    <a:lstStyle/>
                    <a:p>
                      <a:pPr lvl="0" algn="ctr">
                        <a:buNone/>
                      </a:pPr>
                      <a:r>
                        <a:rPr lang="en-US" sz="2000" b="0" i="0" u="none" strike="noStrike" noProof="0">
                          <a:solidFill>
                            <a:srgbClr val="000000"/>
                          </a:solidFill>
                        </a:rPr>
                        <a:t>"It was always good to ask for confirmation. Plus, I can use strategies and resources to support me."</a:t>
                      </a:r>
                      <a:endParaRPr lang="en-US"/>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extLst>
                  <a:ext uri="{0D108BD9-81ED-4DB2-BD59-A6C34878D82A}">
                    <a16:rowId xmlns:a16="http://schemas.microsoft.com/office/drawing/2014/main" val="3630728036"/>
                  </a:ext>
                </a:extLst>
              </a:tr>
              <a:tr h="839064">
                <a:tc>
                  <a:txBody>
                    <a:bodyPr/>
                    <a:lstStyle/>
                    <a:p>
                      <a:pPr lvl="0" algn="ctr">
                        <a:lnSpc>
                          <a:spcPct val="100000"/>
                        </a:lnSpc>
                        <a:spcBef>
                          <a:spcPts val="0"/>
                        </a:spcBef>
                        <a:spcAft>
                          <a:spcPts val="0"/>
                        </a:spcAft>
                        <a:buNone/>
                      </a:pPr>
                      <a:r>
                        <a:rPr lang="en-US" sz="2000" b="0" i="0" u="none" strike="noStrike" noProof="0">
                          <a:solidFill>
                            <a:srgbClr val="000000"/>
                          </a:solidFill>
                        </a:rPr>
                        <a:t>"There's too many emails on top of everything else—I'll never be able to keep up."</a:t>
                      </a:r>
                      <a:endParaRPr lang="en-US" sz="2000" b="0" i="0" u="none" strike="noStrike" noProof="0">
                        <a:solidFill>
                          <a:srgbClr val="000000"/>
                        </a:solidFill>
                        <a:latin typeface="Aptos"/>
                      </a:endParaRPr>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tc>
                  <a:txBody>
                    <a:bodyPr/>
                    <a:lstStyle/>
                    <a:p>
                      <a:pPr lvl="0" algn="ctr">
                        <a:buNone/>
                      </a:pPr>
                      <a:r>
                        <a:rPr lang="en-US" sz="2000" b="0" i="0" u="none" strike="noStrike" noProof="0">
                          <a:solidFill>
                            <a:srgbClr val="000000"/>
                          </a:solidFill>
                        </a:rPr>
                        <a:t>    "I can set expectations and schedule time for emails, prioritizing the most important ones first."</a:t>
                      </a:r>
                      <a:endParaRPr lang="en-US"/>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extLst>
                  <a:ext uri="{0D108BD9-81ED-4DB2-BD59-A6C34878D82A}">
                    <a16:rowId xmlns:a16="http://schemas.microsoft.com/office/drawing/2014/main" val="1083728139"/>
                  </a:ext>
                </a:extLst>
              </a:tr>
              <a:tr h="839064">
                <a:tc>
                  <a:txBody>
                    <a:bodyPr/>
                    <a:lstStyle/>
                    <a:p>
                      <a:pPr lvl="0" algn="ctr">
                        <a:buNone/>
                      </a:pPr>
                      <a:r>
                        <a:rPr lang="en-US" sz="2000" b="0" i="0" u="none" strike="noStrike" noProof="0">
                          <a:solidFill>
                            <a:srgbClr val="000000"/>
                          </a:solidFill>
                          <a:latin typeface="Aptos"/>
                        </a:rPr>
                        <a:t>"I haven't gotten a response yet—I must have offended them or caused them to ignore me."</a:t>
                      </a:r>
                      <a:endParaRPr lang="en-US"/>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tc>
                  <a:txBody>
                    <a:bodyPr/>
                    <a:lstStyle/>
                    <a:p>
                      <a:pPr lvl="0" algn="ctr">
                        <a:buNone/>
                      </a:pPr>
                      <a:r>
                        <a:rPr lang="en-US" sz="2000" b="0" i="0" u="none" strike="noStrike" noProof="0">
                          <a:solidFill>
                            <a:srgbClr val="000000"/>
                          </a:solidFill>
                          <a:latin typeface="Aptos"/>
                        </a:rPr>
                        <a:t>"They may not be responding for a number of reasons. I can always send a follow-up email."</a:t>
                      </a:r>
                      <a:endParaRPr lang="en-US"/>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extLst>
                  <a:ext uri="{0D108BD9-81ED-4DB2-BD59-A6C34878D82A}">
                    <a16:rowId xmlns:a16="http://schemas.microsoft.com/office/drawing/2014/main" val="2347430410"/>
                  </a:ext>
                </a:extLst>
              </a:tr>
              <a:tr h="839063">
                <a:tc>
                  <a:txBody>
                    <a:bodyPr/>
                    <a:lstStyle/>
                    <a:p>
                      <a:pPr lvl="0" algn="ctr">
                        <a:buNone/>
                      </a:pPr>
                      <a:r>
                        <a:rPr lang="en-US" sz="2000" b="0" i="0" u="none" strike="noStrike" noProof="0">
                          <a:solidFill>
                            <a:srgbClr val="000000"/>
                          </a:solidFill>
                          <a:latin typeface="Aptos"/>
                        </a:rPr>
                        <a:t>"My emails feels too impersonal. I’m afraid they sounds too 'robotic' and unlike me."</a:t>
                      </a:r>
                      <a:endParaRPr lang="en-US"/>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tc>
                  <a:txBody>
                    <a:bodyPr/>
                    <a:lstStyle/>
                    <a:p>
                      <a:pPr lvl="0" algn="ctr">
                        <a:buNone/>
                      </a:pPr>
                      <a:r>
                        <a:rPr lang="en-US" sz="2000" b="0" i="0" u="none" strike="noStrike" noProof="0">
                          <a:solidFill>
                            <a:srgbClr val="000000"/>
                          </a:solidFill>
                          <a:latin typeface="Aptos"/>
                        </a:rPr>
                        <a:t>"I can add personal elements throughout my emails to make them represent me."</a:t>
                      </a:r>
                      <a:endParaRPr lang="en-US"/>
                    </a:p>
                  </a:txBody>
                  <a:tcPr anchor="ctr">
                    <a:lnL w="28575">
                      <a:solidFill>
                        <a:srgbClr val="C00000"/>
                      </a:solidFill>
                    </a:lnL>
                    <a:lnR w="28575">
                      <a:solidFill>
                        <a:srgbClr val="C00000"/>
                      </a:solidFill>
                    </a:lnR>
                    <a:lnT w="28575">
                      <a:solidFill>
                        <a:srgbClr val="C00000"/>
                      </a:solidFill>
                    </a:lnT>
                    <a:lnB w="28575">
                      <a:solidFill>
                        <a:srgbClr val="C00000"/>
                      </a:solidFill>
                    </a:lnB>
                    <a:solidFill>
                      <a:schemeClr val="bg1"/>
                    </a:solidFill>
                  </a:tcPr>
                </a:tc>
                <a:extLst>
                  <a:ext uri="{0D108BD9-81ED-4DB2-BD59-A6C34878D82A}">
                    <a16:rowId xmlns:a16="http://schemas.microsoft.com/office/drawing/2014/main" val="638997439"/>
                  </a:ext>
                </a:extLst>
              </a:tr>
            </a:tbl>
          </a:graphicData>
        </a:graphic>
      </p:graphicFrame>
      <p:sp>
        <p:nvSpPr>
          <p:cNvPr id="8" name="Slide Number Placeholder 7">
            <a:extLst>
              <a:ext uri="{FF2B5EF4-FFF2-40B4-BE49-F238E27FC236}">
                <a16:creationId xmlns:a16="http://schemas.microsoft.com/office/drawing/2014/main" id="{0ADB6EE1-AA7D-0DB4-E3B4-37D9CA55FC4A}"/>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17   |</a:t>
            </a:r>
          </a:p>
        </p:txBody>
      </p:sp>
    </p:spTree>
    <p:extLst>
      <p:ext uri="{BB962C8B-B14F-4D97-AF65-F5344CB8AC3E}">
        <p14:creationId xmlns:p14="http://schemas.microsoft.com/office/powerpoint/2010/main" val="25763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F769-893A-05E1-086B-2A7DD561C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057FD-5108-FCFD-BE00-D04A847668BE}"/>
              </a:ext>
            </a:extLst>
          </p:cNvPr>
          <p:cNvSpPr>
            <a:spLocks noGrp="1"/>
          </p:cNvSpPr>
          <p:nvPr>
            <p:ph type="title"/>
          </p:nvPr>
        </p:nvSpPr>
        <p:spPr>
          <a:xfrm>
            <a:off x="838200" y="1185"/>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Recap</a:t>
            </a:r>
            <a:endParaRPr lang="en-US"/>
          </a:p>
        </p:txBody>
      </p:sp>
      <p:sp>
        <p:nvSpPr>
          <p:cNvPr id="3" name="Content Placeholder 2">
            <a:extLst>
              <a:ext uri="{FF2B5EF4-FFF2-40B4-BE49-F238E27FC236}">
                <a16:creationId xmlns:a16="http://schemas.microsoft.com/office/drawing/2014/main" id="{59B41A15-D320-9759-9D34-F2D1FE83416D}"/>
              </a:ext>
            </a:extLst>
          </p:cNvPr>
          <p:cNvSpPr>
            <a:spLocks noGrp="1"/>
          </p:cNvSpPr>
          <p:nvPr>
            <p:ph idx="1"/>
          </p:nvPr>
        </p:nvSpPr>
        <p:spPr>
          <a:xfrm>
            <a:off x="415120" y="1324198"/>
            <a:ext cx="9367371" cy="2099290"/>
          </a:xfrm>
        </p:spPr>
        <p:txBody>
          <a:bodyPr vert="horz" lIns="91440" tIns="45720" rIns="91440" bIns="45720" rtlCol="0" anchor="t">
            <a:normAutofit/>
          </a:bodyPr>
          <a:lstStyle/>
          <a:p>
            <a:pPr marL="457200" indent="-457200">
              <a:lnSpc>
                <a:spcPct val="100000"/>
              </a:lnSpc>
              <a:spcBef>
                <a:spcPts val="0"/>
              </a:spcBef>
              <a:buAutoNum type="arabicPeriod"/>
            </a:pPr>
            <a:r>
              <a:rPr lang="en-US" sz="2500">
                <a:latin typeface="Aptos"/>
                <a:ea typeface="Calibri"/>
                <a:cs typeface="Calibri"/>
              </a:rPr>
              <a:t>Consider the rhetorical situation and cultural differences.</a:t>
            </a:r>
            <a:endParaRPr lang="en-US"/>
          </a:p>
          <a:p>
            <a:pPr marL="457200" indent="-457200">
              <a:lnSpc>
                <a:spcPct val="100000"/>
              </a:lnSpc>
              <a:spcBef>
                <a:spcPts val="0"/>
              </a:spcBef>
              <a:buAutoNum type="arabicPeriod"/>
            </a:pPr>
            <a:r>
              <a:rPr lang="en-US" sz="2500">
                <a:latin typeface="Aptos"/>
                <a:ea typeface="Calibri"/>
                <a:cs typeface="Calibri"/>
              </a:rPr>
              <a:t>Use genre standards and other professional emails strategies throughout the writing process.</a:t>
            </a:r>
            <a:endParaRPr lang="en-US" sz="2500"/>
          </a:p>
          <a:p>
            <a:pPr marL="457200" indent="-457200">
              <a:lnSpc>
                <a:spcPct val="100000"/>
              </a:lnSpc>
              <a:spcBef>
                <a:spcPts val="0"/>
              </a:spcBef>
              <a:buAutoNum type="arabicPeriod"/>
            </a:pPr>
            <a:r>
              <a:rPr lang="en-US" sz="2500">
                <a:latin typeface="Aptos"/>
                <a:ea typeface="Calibri"/>
                <a:cs typeface="Calibri"/>
              </a:rPr>
              <a:t>Consult professional emails resources to support you.</a:t>
            </a:r>
          </a:p>
          <a:p>
            <a:pPr marL="457200" indent="-457200">
              <a:lnSpc>
                <a:spcPct val="100000"/>
              </a:lnSpc>
              <a:spcBef>
                <a:spcPts val="0"/>
              </a:spcBef>
              <a:buAutoNum type="arabicPeriod"/>
            </a:pPr>
            <a:r>
              <a:rPr lang="en-US" sz="2500">
                <a:latin typeface="Aptos"/>
                <a:ea typeface="Calibri"/>
                <a:cs typeface="Calibri"/>
              </a:rPr>
              <a:t>Practice self-compassion and reframe your thinking.</a:t>
            </a:r>
          </a:p>
        </p:txBody>
      </p:sp>
      <p:sp>
        <p:nvSpPr>
          <p:cNvPr id="6" name="TextBox 5">
            <a:extLst>
              <a:ext uri="{FF2B5EF4-FFF2-40B4-BE49-F238E27FC236}">
                <a16:creationId xmlns:a16="http://schemas.microsoft.com/office/drawing/2014/main" id="{43C243C4-419E-C569-2A49-CAB1F6074CE5}"/>
              </a:ext>
            </a:extLst>
          </p:cNvPr>
          <p:cNvSpPr txBox="1"/>
          <p:nvPr/>
        </p:nvSpPr>
        <p:spPr>
          <a:xfrm>
            <a:off x="8984776" y="1727731"/>
            <a:ext cx="2743200" cy="132343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a:solidFill>
                  <a:srgbClr val="C00000"/>
                </a:solidFill>
                <a:latin typeface="Garamond"/>
              </a:rPr>
              <a:t>Any Questions?</a:t>
            </a:r>
          </a:p>
        </p:txBody>
      </p:sp>
      <p:sp>
        <p:nvSpPr>
          <p:cNvPr id="14" name="Rectangle 13">
            <a:extLst>
              <a:ext uri="{FF2B5EF4-FFF2-40B4-BE49-F238E27FC236}">
                <a16:creationId xmlns:a16="http://schemas.microsoft.com/office/drawing/2014/main" id="{0EAA6254-8942-600A-2150-563C5280188E}"/>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6" name="Graphic 15" descr="A white letter on a black background&#10;&#10;AI-generated content may be incorrect.">
            <a:extLst>
              <a:ext uri="{FF2B5EF4-FFF2-40B4-BE49-F238E27FC236}">
                <a16:creationId xmlns:a16="http://schemas.microsoft.com/office/drawing/2014/main" id="{19A5FFC3-475C-C404-6D04-FB7A490821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8" name="Picture 17" descr="A black background with white text&#10;&#10;AI-generated content may be incorrect.">
            <a:extLst>
              <a:ext uri="{FF2B5EF4-FFF2-40B4-BE49-F238E27FC236}">
                <a16:creationId xmlns:a16="http://schemas.microsoft.com/office/drawing/2014/main" id="{C20C7DB4-0049-BAD6-6672-2981E1EAC51C}"/>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7" name="Slide Number Placeholder 7">
            <a:extLst>
              <a:ext uri="{FF2B5EF4-FFF2-40B4-BE49-F238E27FC236}">
                <a16:creationId xmlns:a16="http://schemas.microsoft.com/office/drawing/2014/main" id="{A0C8D876-34C7-74EA-5821-1B11A209EB17}"/>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18   |</a:t>
            </a:r>
          </a:p>
        </p:txBody>
      </p:sp>
    </p:spTree>
    <p:extLst>
      <p:ext uri="{BB962C8B-B14F-4D97-AF65-F5344CB8AC3E}">
        <p14:creationId xmlns:p14="http://schemas.microsoft.com/office/powerpoint/2010/main" val="242610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F769-893A-05E1-086B-2A7DD561C27F}"/>
            </a:ext>
          </a:extLst>
        </p:cNvPr>
        <p:cNvGrpSpPr/>
        <p:nvPr/>
      </p:nvGrpSpPr>
      <p:grpSpPr>
        <a:xfrm>
          <a:off x="0" y="0"/>
          <a:ext cx="0" cy="0"/>
          <a:chOff x="0" y="0"/>
          <a:chExt cx="0" cy="0"/>
        </a:xfrm>
      </p:grpSpPr>
      <p:pic>
        <p:nvPicPr>
          <p:cNvPr id="7" name="Picture 6" descr="A qr code on a white background&#10;&#10;AI-generated content may be incorrect.">
            <a:extLst>
              <a:ext uri="{FF2B5EF4-FFF2-40B4-BE49-F238E27FC236}">
                <a16:creationId xmlns:a16="http://schemas.microsoft.com/office/drawing/2014/main" id="{AD4A5C83-8267-4125-A84E-539ACCB8DC55}"/>
              </a:ext>
            </a:extLst>
          </p:cNvPr>
          <p:cNvPicPr>
            <a:picLocks noChangeAspect="1"/>
          </p:cNvPicPr>
          <p:nvPr/>
        </p:nvPicPr>
        <p:blipFill>
          <a:blip r:embed="rId3"/>
          <a:stretch>
            <a:fillRect/>
          </a:stretch>
        </p:blipFill>
        <p:spPr>
          <a:xfrm>
            <a:off x="740669" y="3428443"/>
            <a:ext cx="1905000" cy="1905000"/>
          </a:xfrm>
          <a:prstGeom prst="rect">
            <a:avLst/>
          </a:prstGeom>
        </p:spPr>
      </p:pic>
      <p:sp>
        <p:nvSpPr>
          <p:cNvPr id="2" name="Title 1">
            <a:extLst>
              <a:ext uri="{FF2B5EF4-FFF2-40B4-BE49-F238E27FC236}">
                <a16:creationId xmlns:a16="http://schemas.microsoft.com/office/drawing/2014/main" id="{2AE057FD-5108-FCFD-BE00-D04A847668BE}"/>
              </a:ext>
            </a:extLst>
          </p:cNvPr>
          <p:cNvSpPr>
            <a:spLocks noGrp="1"/>
          </p:cNvSpPr>
          <p:nvPr>
            <p:ph type="title"/>
          </p:nvPr>
        </p:nvSpPr>
        <p:spPr>
          <a:xfrm>
            <a:off x="838200" y="1185"/>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Next Steps</a:t>
            </a:r>
            <a:endParaRPr lang="en-US" dirty="0"/>
          </a:p>
        </p:txBody>
      </p:sp>
      <p:sp>
        <p:nvSpPr>
          <p:cNvPr id="4" name="TextBox 3">
            <a:extLst>
              <a:ext uri="{FF2B5EF4-FFF2-40B4-BE49-F238E27FC236}">
                <a16:creationId xmlns:a16="http://schemas.microsoft.com/office/drawing/2014/main" id="{F4032BE9-1497-2754-DE6B-33CCACE56725}"/>
              </a:ext>
            </a:extLst>
          </p:cNvPr>
          <p:cNvSpPr txBox="1"/>
          <p:nvPr/>
        </p:nvSpPr>
        <p:spPr>
          <a:xfrm>
            <a:off x="3048721" y="3837765"/>
            <a:ext cx="7417367"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C00000"/>
                </a:solidFill>
                <a:latin typeface="Garamond"/>
              </a:rPr>
              <a:t>Attend an </a:t>
            </a:r>
            <a:r>
              <a:rPr lang="en-US" sz="2500" b="1">
                <a:solidFill>
                  <a:srgbClr val="C00000"/>
                </a:solidFill>
                <a:latin typeface="Garamond"/>
              </a:rPr>
              <a:t>Upcoming Workshop!</a:t>
            </a:r>
            <a:endParaRPr lang="en-US" sz="2500" b="1" dirty="0">
              <a:solidFill>
                <a:srgbClr val="C00000"/>
              </a:solidFill>
              <a:latin typeface="Garamond"/>
            </a:endParaRPr>
          </a:p>
          <a:p>
            <a:r>
              <a:rPr lang="en-US" sz="2000">
                <a:ea typeface="+mn-lt"/>
                <a:cs typeface="+mn-lt"/>
              </a:rPr>
              <a:t>See our upcoming workshops by using the QR code or by visiting </a:t>
            </a:r>
            <a:r>
              <a:rPr lang="en-US" sz="2000" dirty="0">
                <a:ea typeface="+mn-lt"/>
                <a:cs typeface="+mn-lt"/>
                <a:hlinkClick r:id="rId4"/>
              </a:rPr>
              <a:t>https://international.northeastern.edu/itc/workshops/</a:t>
            </a:r>
            <a:r>
              <a:rPr lang="en-US" sz="2000" dirty="0">
                <a:ea typeface="+mn-lt"/>
                <a:cs typeface="+mn-lt"/>
              </a:rPr>
              <a:t> </a:t>
            </a:r>
          </a:p>
        </p:txBody>
      </p:sp>
      <p:sp>
        <p:nvSpPr>
          <p:cNvPr id="14" name="Rectangle 13">
            <a:extLst>
              <a:ext uri="{FF2B5EF4-FFF2-40B4-BE49-F238E27FC236}">
                <a16:creationId xmlns:a16="http://schemas.microsoft.com/office/drawing/2014/main" id="{0EAA6254-8942-600A-2150-563C5280188E}"/>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6" name="Graphic 15" descr="A white letter on a black background&#10;&#10;AI-generated content may be incorrect.">
            <a:extLst>
              <a:ext uri="{FF2B5EF4-FFF2-40B4-BE49-F238E27FC236}">
                <a16:creationId xmlns:a16="http://schemas.microsoft.com/office/drawing/2014/main" id="{19A5FFC3-475C-C404-6D04-FB7A490821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526082" y="6357113"/>
            <a:ext cx="455773" cy="352912"/>
          </a:xfrm>
          <a:prstGeom prst="rect">
            <a:avLst/>
          </a:prstGeom>
        </p:spPr>
      </p:pic>
      <p:pic>
        <p:nvPicPr>
          <p:cNvPr id="18" name="Picture 17" descr="A black background with white text&#10;&#10;AI-generated content may be incorrect.">
            <a:extLst>
              <a:ext uri="{FF2B5EF4-FFF2-40B4-BE49-F238E27FC236}">
                <a16:creationId xmlns:a16="http://schemas.microsoft.com/office/drawing/2014/main" id="{C20C7DB4-0049-BAD6-6672-2981E1EAC51C}"/>
              </a:ext>
            </a:extLst>
          </p:cNvPr>
          <p:cNvPicPr>
            <a:picLocks noChangeAspect="1"/>
          </p:cNvPicPr>
          <p:nvPr/>
        </p:nvPicPr>
        <p:blipFill>
          <a:blip r:embed="rId6"/>
          <a:srcRect l="16176" t="28713" r="16544" b="23762"/>
          <a:stretch/>
        </p:blipFill>
        <p:spPr>
          <a:xfrm>
            <a:off x="743672" y="6177831"/>
            <a:ext cx="2630708" cy="692855"/>
          </a:xfrm>
          <a:prstGeom prst="rect">
            <a:avLst/>
          </a:prstGeom>
        </p:spPr>
      </p:pic>
      <p:sp>
        <p:nvSpPr>
          <p:cNvPr id="8" name="TextBox 7">
            <a:extLst>
              <a:ext uri="{FF2B5EF4-FFF2-40B4-BE49-F238E27FC236}">
                <a16:creationId xmlns:a16="http://schemas.microsoft.com/office/drawing/2014/main" id="{DC60434D-FA43-F7BE-7495-8BF14E4386D9}"/>
              </a:ext>
            </a:extLst>
          </p:cNvPr>
          <p:cNvSpPr txBox="1"/>
          <p:nvPr/>
        </p:nvSpPr>
        <p:spPr>
          <a:xfrm>
            <a:off x="1320235" y="1482317"/>
            <a:ext cx="8005746"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C00000"/>
                </a:solidFill>
                <a:latin typeface="Garamond"/>
              </a:rPr>
              <a:t>Book a 1-on-1 Tutoring Appointment!</a:t>
            </a:r>
            <a:endParaRPr lang="en-US" sz="2500" b="1" dirty="0">
              <a:solidFill>
                <a:srgbClr val="C00000"/>
              </a:solidFill>
              <a:latin typeface="Garamond"/>
            </a:endParaRPr>
          </a:p>
          <a:p>
            <a:r>
              <a:rPr lang="en-US" sz="2000">
                <a:ea typeface="+mn-lt"/>
                <a:cs typeface="+mn-lt"/>
              </a:rPr>
              <a:t>View our tutors' schedules and book by using the QR code or by visiting </a:t>
            </a:r>
            <a:r>
              <a:rPr lang="en-US" sz="2000" dirty="0">
                <a:ea typeface="+mn-lt"/>
                <a:cs typeface="+mn-lt"/>
                <a:hlinkClick r:id="rId7"/>
              </a:rPr>
              <a:t>https://web.penjiapp.com/communities/northeastern/itc/</a:t>
            </a:r>
            <a:r>
              <a:rPr lang="en-US" sz="2000" dirty="0">
                <a:ea typeface="+mn-lt"/>
                <a:cs typeface="+mn-lt"/>
              </a:rPr>
              <a:t> </a:t>
            </a:r>
            <a:endParaRPr lang="en-US" sz="2000" dirty="0"/>
          </a:p>
        </p:txBody>
      </p:sp>
      <p:pic>
        <p:nvPicPr>
          <p:cNvPr id="9" name="Picture 8" descr="A qr code on a white background&#10;&#10;AI-generated content may be incorrect.">
            <a:extLst>
              <a:ext uri="{FF2B5EF4-FFF2-40B4-BE49-F238E27FC236}">
                <a16:creationId xmlns:a16="http://schemas.microsoft.com/office/drawing/2014/main" id="{002FE1A5-01EA-1BCB-6820-B29D8C7F14E9}"/>
              </a:ext>
            </a:extLst>
          </p:cNvPr>
          <p:cNvPicPr>
            <a:picLocks noChangeAspect="1"/>
          </p:cNvPicPr>
          <p:nvPr/>
        </p:nvPicPr>
        <p:blipFill>
          <a:blip r:embed="rId8"/>
          <a:stretch>
            <a:fillRect/>
          </a:stretch>
        </p:blipFill>
        <p:spPr>
          <a:xfrm>
            <a:off x="9329677" y="1077892"/>
            <a:ext cx="1905000" cy="1905000"/>
          </a:xfrm>
          <a:prstGeom prst="rect">
            <a:avLst/>
          </a:prstGeom>
        </p:spPr>
      </p:pic>
      <p:sp>
        <p:nvSpPr>
          <p:cNvPr id="5" name="Slide Number Placeholder 7">
            <a:extLst>
              <a:ext uri="{FF2B5EF4-FFF2-40B4-BE49-F238E27FC236}">
                <a16:creationId xmlns:a16="http://schemas.microsoft.com/office/drawing/2014/main" id="{9C7DEA96-3D9F-6460-0E6C-87E5CBE8871F}"/>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19   |</a:t>
            </a:r>
          </a:p>
        </p:txBody>
      </p:sp>
    </p:spTree>
    <p:extLst>
      <p:ext uri="{BB962C8B-B14F-4D97-AF65-F5344CB8AC3E}">
        <p14:creationId xmlns:p14="http://schemas.microsoft.com/office/powerpoint/2010/main" val="383424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FC23-51C8-C4AC-3C3D-0F6D5A85F904}"/>
              </a:ext>
            </a:extLst>
          </p:cNvPr>
          <p:cNvSpPr>
            <a:spLocks noGrp="1"/>
          </p:cNvSpPr>
          <p:nvPr>
            <p:ph type="title"/>
          </p:nvPr>
        </p:nvSpPr>
        <p:spPr>
          <a:xfrm>
            <a:off x="1988403" y="2286837"/>
            <a:ext cx="1896609" cy="1600200"/>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Agenda</a:t>
            </a:r>
            <a:endParaRPr lang="en-US" sz="4000" b="1">
              <a:solidFill>
                <a:srgbClr val="C00000"/>
              </a:solidFill>
              <a:latin typeface="Garamond"/>
            </a:endParaRPr>
          </a:p>
        </p:txBody>
      </p:sp>
      <p:sp>
        <p:nvSpPr>
          <p:cNvPr id="3" name="Content Placeholder 2">
            <a:extLst>
              <a:ext uri="{FF2B5EF4-FFF2-40B4-BE49-F238E27FC236}">
                <a16:creationId xmlns:a16="http://schemas.microsoft.com/office/drawing/2014/main" id="{C402D386-47F5-718C-2C62-235A829478D2}"/>
              </a:ext>
            </a:extLst>
          </p:cNvPr>
          <p:cNvSpPr>
            <a:spLocks noGrp="1"/>
          </p:cNvSpPr>
          <p:nvPr>
            <p:ph idx="1"/>
          </p:nvPr>
        </p:nvSpPr>
        <p:spPr>
          <a:xfrm>
            <a:off x="5864746" y="974697"/>
            <a:ext cx="6117370" cy="4222187"/>
          </a:xfrm>
        </p:spPr>
        <p:txBody>
          <a:bodyPr vert="horz" lIns="91440" tIns="45720" rIns="91440" bIns="45720" rtlCol="0" anchor="t">
            <a:noAutofit/>
          </a:bodyPr>
          <a:lstStyle/>
          <a:p>
            <a:pPr>
              <a:lnSpc>
                <a:spcPct val="150000"/>
              </a:lnSpc>
              <a:spcBef>
                <a:spcPts val="0"/>
              </a:spcBef>
            </a:pPr>
            <a:r>
              <a:rPr lang="en-US" sz="2500">
                <a:latin typeface="Aptos"/>
                <a:ea typeface="Calibri"/>
                <a:cs typeface="Calibri"/>
              </a:rPr>
              <a:t>Rhetorical Situation</a:t>
            </a:r>
          </a:p>
          <a:p>
            <a:pPr>
              <a:lnSpc>
                <a:spcPct val="150000"/>
              </a:lnSpc>
              <a:spcBef>
                <a:spcPts val="0"/>
              </a:spcBef>
            </a:pPr>
            <a:r>
              <a:rPr lang="en-US" sz="2500">
                <a:latin typeface="Aptos"/>
                <a:ea typeface="Calibri"/>
                <a:cs typeface="Calibri"/>
              </a:rPr>
              <a:t>(Beyond) the "Standard Email"</a:t>
            </a:r>
          </a:p>
          <a:p>
            <a:pPr>
              <a:lnSpc>
                <a:spcPct val="150000"/>
              </a:lnSpc>
              <a:spcBef>
                <a:spcPts val="0"/>
              </a:spcBef>
            </a:pPr>
            <a:r>
              <a:rPr lang="en-US" sz="2500">
                <a:latin typeface="Aptos"/>
                <a:ea typeface="Calibri"/>
                <a:cs typeface="Calibri"/>
              </a:rPr>
              <a:t>What do you think of this email?</a:t>
            </a:r>
          </a:p>
          <a:p>
            <a:pPr>
              <a:lnSpc>
                <a:spcPct val="150000"/>
              </a:lnSpc>
              <a:spcBef>
                <a:spcPts val="0"/>
              </a:spcBef>
            </a:pPr>
            <a:r>
              <a:rPr lang="en-US" sz="2500">
                <a:latin typeface="Aptos"/>
                <a:ea typeface="Calibri"/>
                <a:cs typeface="Calibri"/>
              </a:rPr>
              <a:t>Professional Emails Strategies</a:t>
            </a:r>
          </a:p>
          <a:p>
            <a:pPr>
              <a:lnSpc>
                <a:spcPct val="150000"/>
              </a:lnSpc>
              <a:spcBef>
                <a:spcPts val="0"/>
              </a:spcBef>
            </a:pPr>
            <a:r>
              <a:rPr lang="en-US" sz="2500">
                <a:latin typeface="Aptos"/>
                <a:ea typeface="Calibri"/>
                <a:cs typeface="Calibri"/>
              </a:rPr>
              <a:t>Professional Emails Resources</a:t>
            </a:r>
          </a:p>
          <a:p>
            <a:pPr>
              <a:lnSpc>
                <a:spcPct val="150000"/>
              </a:lnSpc>
              <a:spcBef>
                <a:spcPts val="0"/>
              </a:spcBef>
            </a:pPr>
            <a:r>
              <a:rPr lang="en-US" sz="2500">
                <a:latin typeface="Aptos"/>
                <a:ea typeface="Calibri"/>
                <a:cs typeface="Calibri"/>
              </a:rPr>
              <a:t>Practicing Self-Compassion</a:t>
            </a:r>
          </a:p>
          <a:p>
            <a:pPr>
              <a:lnSpc>
                <a:spcPct val="150000"/>
              </a:lnSpc>
              <a:spcBef>
                <a:spcPts val="0"/>
              </a:spcBef>
            </a:pPr>
            <a:r>
              <a:rPr lang="en-US" sz="2500">
                <a:latin typeface="Aptos"/>
                <a:ea typeface="+mn-lt"/>
                <a:cs typeface="+mn-lt"/>
              </a:rPr>
              <a:t>Recap &amp; Next Steps</a:t>
            </a:r>
            <a:endParaRPr lang="en-US" sz="2500">
              <a:latin typeface="Aptos"/>
              <a:ea typeface="Calibri"/>
              <a:cs typeface="Calibri"/>
            </a:endParaRPr>
          </a:p>
        </p:txBody>
      </p:sp>
      <p:sp>
        <p:nvSpPr>
          <p:cNvPr id="15" name="Slide Number Placeholder 7">
            <a:extLst>
              <a:ext uri="{FF2B5EF4-FFF2-40B4-BE49-F238E27FC236}">
                <a16:creationId xmlns:a16="http://schemas.microsoft.com/office/drawing/2014/main" id="{2E105063-98BA-A4E0-0D0D-D1120135535F}"/>
              </a:ext>
            </a:extLst>
          </p:cNvPr>
          <p:cNvSpPr>
            <a:spLocks noGrp="1"/>
          </p:cNvSpPr>
          <p:nvPr>
            <p:ph type="sldNum" sz="quarter" idx="12"/>
          </p:nvPr>
        </p:nvSpPr>
        <p:spPr/>
        <p:txBody>
          <a:bodyPr/>
          <a:lstStyle/>
          <a:p>
            <a:pPr algn="l"/>
            <a:r>
              <a:rPr lang="en-US" sz="1500">
                <a:solidFill>
                  <a:schemeClr val="bg1"/>
                </a:solidFill>
                <a:latin typeface="Garamond"/>
                <a:cs typeface="Times New Roman"/>
              </a:rPr>
              <a:t>  4    |</a:t>
            </a:r>
          </a:p>
        </p:txBody>
      </p:sp>
      <p:sp>
        <p:nvSpPr>
          <p:cNvPr id="7" name="Rectangle 6">
            <a:extLst>
              <a:ext uri="{FF2B5EF4-FFF2-40B4-BE49-F238E27FC236}">
                <a16:creationId xmlns:a16="http://schemas.microsoft.com/office/drawing/2014/main" id="{9DF1B223-72FE-C440-781C-8EA3606F6615}"/>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9" name="Graphic 8" descr="A white letter on a black background&#10;&#10;AI-generated content may be incorrect.">
            <a:extLst>
              <a:ext uri="{FF2B5EF4-FFF2-40B4-BE49-F238E27FC236}">
                <a16:creationId xmlns:a16="http://schemas.microsoft.com/office/drawing/2014/main" id="{57C10B94-8773-93F4-7AC1-24208AEEB66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9F6F8762-6AA4-9074-0278-DD1E24137C8E}"/>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4" name="Slide Number Placeholder 7">
            <a:extLst>
              <a:ext uri="{FF2B5EF4-FFF2-40B4-BE49-F238E27FC236}">
                <a16:creationId xmlns:a16="http://schemas.microsoft.com/office/drawing/2014/main" id="{43739502-6B47-DC96-DD5A-9636F30FEE5B}"/>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2     |</a:t>
            </a:r>
          </a:p>
        </p:txBody>
      </p:sp>
    </p:spTree>
    <p:extLst>
      <p:ext uri="{BB962C8B-B14F-4D97-AF65-F5344CB8AC3E}">
        <p14:creationId xmlns:p14="http://schemas.microsoft.com/office/powerpoint/2010/main" val="223045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ECCC2-9BAD-8C61-04FC-B2BDB96D5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E049B-5C1B-CBBB-06E2-08C2BFFFA58B}"/>
              </a:ext>
            </a:extLst>
          </p:cNvPr>
          <p:cNvSpPr>
            <a:spLocks noGrp="1"/>
          </p:cNvSpPr>
          <p:nvPr>
            <p:ph type="title"/>
          </p:nvPr>
        </p:nvSpPr>
        <p:spPr>
          <a:xfrm>
            <a:off x="838200" y="-4989"/>
            <a:ext cx="10515600" cy="1325563"/>
          </a:xfrm>
        </p:spPr>
        <p:txBody>
          <a:bodyPr>
            <a:normAutofit/>
          </a:bodyPr>
          <a:lstStyle/>
          <a:p>
            <a:pPr algn="ctr">
              <a:lnSpc>
                <a:spcPct val="100000"/>
              </a:lnSpc>
              <a:spcBef>
                <a:spcPts val="0"/>
              </a:spcBef>
            </a:pPr>
            <a:r>
              <a:rPr lang="en-US" sz="4000" b="1">
                <a:solidFill>
                  <a:srgbClr val="C00000"/>
                </a:solidFill>
                <a:latin typeface="Garamond"/>
                <a:ea typeface="+mj-lt"/>
                <a:cs typeface="+mj-lt"/>
              </a:rPr>
              <a:t>Disclaimer</a:t>
            </a:r>
            <a:endParaRPr lang="en-US" sz="4000" b="1">
              <a:solidFill>
                <a:srgbClr val="C00000"/>
              </a:solidFill>
              <a:latin typeface="Garamond"/>
            </a:endParaRPr>
          </a:p>
        </p:txBody>
      </p:sp>
      <p:sp>
        <p:nvSpPr>
          <p:cNvPr id="3" name="Content Placeholder 2">
            <a:extLst>
              <a:ext uri="{FF2B5EF4-FFF2-40B4-BE49-F238E27FC236}">
                <a16:creationId xmlns:a16="http://schemas.microsoft.com/office/drawing/2014/main" id="{2F3C895A-8A51-1469-64B2-2ECB574A8835}"/>
              </a:ext>
            </a:extLst>
          </p:cNvPr>
          <p:cNvSpPr>
            <a:spLocks noGrp="1"/>
          </p:cNvSpPr>
          <p:nvPr>
            <p:ph idx="1"/>
          </p:nvPr>
        </p:nvSpPr>
        <p:spPr>
          <a:xfrm>
            <a:off x="417287" y="1313996"/>
            <a:ext cx="5901590" cy="3763511"/>
          </a:xfrm>
        </p:spPr>
        <p:txBody>
          <a:bodyPr vert="horz" lIns="91440" tIns="45720" rIns="91440" bIns="45720" rtlCol="0" anchor="t">
            <a:normAutofit/>
          </a:bodyPr>
          <a:lstStyle/>
          <a:p>
            <a:pPr algn="ctr">
              <a:buNone/>
            </a:pPr>
            <a:r>
              <a:rPr lang="en-US" sz="2500">
                <a:latin typeface="Aptos"/>
                <a:ea typeface="Calibri"/>
                <a:cs typeface="Calibri"/>
              </a:rPr>
              <a:t>This is an overview.</a:t>
            </a:r>
            <a:endParaRPr lang="en-US">
              <a:latin typeface="Aptos"/>
            </a:endParaRPr>
          </a:p>
          <a:p>
            <a:pPr marL="0" indent="0" algn="ctr">
              <a:buNone/>
            </a:pPr>
            <a:endParaRPr lang="en-US" sz="2500">
              <a:latin typeface="Aptos"/>
              <a:ea typeface="Calibri"/>
              <a:cs typeface="Calibri"/>
            </a:endParaRPr>
          </a:p>
          <a:p>
            <a:pPr marL="0" indent="0" algn="ctr">
              <a:buNone/>
            </a:pPr>
            <a:r>
              <a:rPr lang="en-US" sz="2500">
                <a:latin typeface="Aptos"/>
              </a:rPr>
              <a:t>Each person is different with their own unique background, interests, needs, abilities, and context.</a:t>
            </a:r>
            <a:endParaRPr lang="en-US">
              <a:latin typeface="Aptos"/>
            </a:endParaRPr>
          </a:p>
          <a:p>
            <a:pPr marL="0" indent="0" algn="ctr">
              <a:buNone/>
            </a:pPr>
            <a:endParaRPr lang="en-US" sz="2500">
              <a:latin typeface="Aptos"/>
              <a:ea typeface="Calibri"/>
              <a:cs typeface="Calibri"/>
            </a:endParaRPr>
          </a:p>
          <a:p>
            <a:pPr marL="0" indent="0" algn="ctr">
              <a:buNone/>
            </a:pPr>
            <a:r>
              <a:rPr lang="en-US" sz="2500">
                <a:latin typeface="Aptos"/>
                <a:ea typeface="Calibri"/>
                <a:cs typeface="Calibri"/>
              </a:rPr>
              <a:t>Even the same person can be different today than they were yesterday or will be tomorrow.</a:t>
            </a:r>
          </a:p>
        </p:txBody>
      </p:sp>
      <p:sp>
        <p:nvSpPr>
          <p:cNvPr id="17" name="Slide Number Placeholder 7">
            <a:extLst>
              <a:ext uri="{FF2B5EF4-FFF2-40B4-BE49-F238E27FC236}">
                <a16:creationId xmlns:a16="http://schemas.microsoft.com/office/drawing/2014/main" id="{28139C13-E7D8-C9A9-C76F-58CCF3A9581E}"/>
              </a:ext>
            </a:extLst>
          </p:cNvPr>
          <p:cNvSpPr>
            <a:spLocks noGrp="1"/>
          </p:cNvSpPr>
          <p:nvPr>
            <p:ph type="sldNum" sz="quarter" idx="12"/>
          </p:nvPr>
        </p:nvSpPr>
        <p:spPr>
          <a:xfrm>
            <a:off x="-1438" y="6351041"/>
            <a:ext cx="844062" cy="365125"/>
          </a:xfrm>
        </p:spPr>
        <p:txBody>
          <a:bodyPr/>
          <a:lstStyle/>
          <a:p>
            <a:pPr algn="l"/>
            <a:r>
              <a:rPr lang="en-US" sz="1500">
                <a:solidFill>
                  <a:schemeClr val="bg1"/>
                </a:solidFill>
                <a:latin typeface="Garamond"/>
                <a:cs typeface="Times New Roman"/>
              </a:rPr>
              <a:t>  3    |</a:t>
            </a:r>
          </a:p>
        </p:txBody>
      </p:sp>
      <p:sp>
        <p:nvSpPr>
          <p:cNvPr id="5" name="Rectangle 4">
            <a:extLst>
              <a:ext uri="{FF2B5EF4-FFF2-40B4-BE49-F238E27FC236}">
                <a16:creationId xmlns:a16="http://schemas.microsoft.com/office/drawing/2014/main" id="{F1F20D4A-7B17-BC71-946D-755715E9BB08}"/>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07562050-9116-76B5-D1A2-1645360CC0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A3BC900E-BD49-0382-E649-02D598367534}"/>
              </a:ext>
            </a:extLst>
          </p:cNvPr>
          <p:cNvPicPr>
            <a:picLocks noChangeAspect="1"/>
          </p:cNvPicPr>
          <p:nvPr/>
        </p:nvPicPr>
        <p:blipFill>
          <a:blip r:embed="rId4"/>
          <a:srcRect l="16176" t="28713" r="16544" b="23762"/>
          <a:stretch/>
        </p:blipFill>
        <p:spPr>
          <a:xfrm>
            <a:off x="743672" y="6177831"/>
            <a:ext cx="2630708" cy="692855"/>
          </a:xfrm>
          <a:prstGeom prst="rect">
            <a:avLst/>
          </a:prstGeom>
        </p:spPr>
      </p:pic>
      <p:pic>
        <p:nvPicPr>
          <p:cNvPr id="4" name="Picture 3">
            <a:extLst>
              <a:ext uri="{FF2B5EF4-FFF2-40B4-BE49-F238E27FC236}">
                <a16:creationId xmlns:a16="http://schemas.microsoft.com/office/drawing/2014/main" id="{C2359E86-3151-AC64-BB99-A83928C81F37}"/>
              </a:ext>
            </a:extLst>
          </p:cNvPr>
          <p:cNvPicPr>
            <a:picLocks noChangeAspect="1"/>
          </p:cNvPicPr>
          <p:nvPr/>
        </p:nvPicPr>
        <p:blipFill>
          <a:blip r:embed="rId5"/>
          <a:stretch>
            <a:fillRect/>
          </a:stretch>
        </p:blipFill>
        <p:spPr>
          <a:xfrm>
            <a:off x="6799943" y="1545311"/>
            <a:ext cx="4911143" cy="3277673"/>
          </a:xfrm>
          <a:prstGeom prst="rect">
            <a:avLst/>
          </a:prstGeom>
        </p:spPr>
      </p:pic>
      <p:sp>
        <p:nvSpPr>
          <p:cNvPr id="6" name="Slide Number Placeholder 7">
            <a:extLst>
              <a:ext uri="{FF2B5EF4-FFF2-40B4-BE49-F238E27FC236}">
                <a16:creationId xmlns:a16="http://schemas.microsoft.com/office/drawing/2014/main" id="{4B9E902B-0466-9564-1885-C641E644B0AF}"/>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3     |</a:t>
            </a:r>
          </a:p>
        </p:txBody>
      </p:sp>
    </p:spTree>
    <p:extLst>
      <p:ext uri="{BB962C8B-B14F-4D97-AF65-F5344CB8AC3E}">
        <p14:creationId xmlns:p14="http://schemas.microsoft.com/office/powerpoint/2010/main" val="422155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5B8A-1103-F9DC-EC23-324AB6C4FC42}"/>
              </a:ext>
            </a:extLst>
          </p:cNvPr>
          <p:cNvSpPr>
            <a:spLocks noGrp="1"/>
          </p:cNvSpPr>
          <p:nvPr>
            <p:ph type="ctrTitle"/>
          </p:nvPr>
        </p:nvSpPr>
        <p:spPr>
          <a:xfrm>
            <a:off x="0" y="0"/>
            <a:ext cx="12191999" cy="1325880"/>
          </a:xfrm>
        </p:spPr>
        <p:txBody>
          <a:bodyPr anchor="ctr">
            <a:noAutofit/>
          </a:bodyPr>
          <a:lstStyle/>
          <a:p>
            <a:pPr>
              <a:lnSpc>
                <a:spcPct val="100000"/>
              </a:lnSpc>
            </a:pPr>
            <a:r>
              <a:rPr lang="en-US" sz="4000" b="1">
                <a:solidFill>
                  <a:srgbClr val="C00000"/>
                </a:solidFill>
                <a:latin typeface="Garamond"/>
              </a:rPr>
              <a:t>Activity #1: Write an Email</a:t>
            </a:r>
          </a:p>
        </p:txBody>
      </p:sp>
      <p:sp>
        <p:nvSpPr>
          <p:cNvPr id="7" name="Subtitle 2">
            <a:extLst>
              <a:ext uri="{FF2B5EF4-FFF2-40B4-BE49-F238E27FC236}">
                <a16:creationId xmlns:a16="http://schemas.microsoft.com/office/drawing/2014/main" id="{65FC443A-02F6-B904-C745-DDD8BE77FCD7}"/>
              </a:ext>
            </a:extLst>
          </p:cNvPr>
          <p:cNvSpPr>
            <a:spLocks noGrp="1"/>
          </p:cNvSpPr>
          <p:nvPr>
            <p:ph type="subTitle" idx="1"/>
          </p:nvPr>
        </p:nvSpPr>
        <p:spPr>
          <a:xfrm>
            <a:off x="845584" y="1570893"/>
            <a:ext cx="5256277" cy="3715761"/>
          </a:xfrm>
        </p:spPr>
        <p:txBody>
          <a:bodyPr anchor="t">
            <a:spAutoFit/>
          </a:bodyPr>
          <a:lstStyle/>
          <a:p>
            <a:pPr marL="342900" indent="-342900" algn="l">
              <a:lnSpc>
                <a:spcPct val="150000"/>
              </a:lnSpc>
              <a:buClr>
                <a:srgbClr val="C00000"/>
              </a:buClr>
              <a:buFont typeface="Arial" panose="020B0604020202020204" pitchFamily="34" charset="0"/>
              <a:buChar char="•"/>
            </a:pPr>
            <a:r>
              <a:rPr lang="en-US" sz="2500">
                <a:latin typeface="Aptos"/>
                <a:ea typeface="Yu Gothic Light"/>
                <a:cs typeface="Arial"/>
              </a:rPr>
              <a:t>Write an email to your professor requesting a meeting to discuss an assignment. (No wrong way!)</a:t>
            </a:r>
          </a:p>
          <a:p>
            <a:pPr marL="342900" indent="-342900" algn="l">
              <a:lnSpc>
                <a:spcPct val="150000"/>
              </a:lnSpc>
              <a:buClr>
                <a:srgbClr val="C00000"/>
              </a:buClr>
              <a:buFont typeface="Arial" panose="020B0604020202020204" pitchFamily="34" charset="0"/>
              <a:buChar char="•"/>
            </a:pPr>
            <a:endParaRPr lang="en-US" sz="2500">
              <a:latin typeface="Aptos"/>
              <a:ea typeface="Yu Gothic Light" panose="020B0300000000000000" pitchFamily="34" charset="-128"/>
              <a:cs typeface="Arial" panose="020B0604020202020204" pitchFamily="34" charset="0"/>
            </a:endParaRPr>
          </a:p>
          <a:p>
            <a:pPr marL="342900" indent="-342900" algn="l">
              <a:lnSpc>
                <a:spcPct val="150000"/>
              </a:lnSpc>
              <a:buClr>
                <a:srgbClr val="C00000"/>
              </a:buClr>
              <a:buFont typeface="Arial" panose="020B0604020202020204" pitchFamily="34" charset="0"/>
              <a:buChar char="•"/>
            </a:pPr>
            <a:r>
              <a:rPr lang="en-US" sz="2500">
                <a:latin typeface="Aptos"/>
                <a:ea typeface="Yu Gothic Light"/>
                <a:cs typeface="Arial"/>
              </a:rPr>
              <a:t>Who is involved in this exchange?</a:t>
            </a:r>
          </a:p>
          <a:p>
            <a:pPr marL="800100" lvl="1" indent="-342900" algn="l">
              <a:lnSpc>
                <a:spcPct val="150000"/>
              </a:lnSpc>
              <a:buClr>
                <a:srgbClr val="C00000"/>
              </a:buClr>
              <a:buFont typeface="Arial" panose="020B0604020202020204" pitchFamily="34" charset="0"/>
              <a:buChar char="•"/>
            </a:pPr>
            <a:r>
              <a:rPr lang="en-US">
                <a:latin typeface="Aptos"/>
                <a:ea typeface="Yu Gothic Light"/>
                <a:cs typeface="Arial"/>
              </a:rPr>
              <a:t>Unmute or chat!</a:t>
            </a:r>
          </a:p>
        </p:txBody>
      </p:sp>
      <p:sp>
        <p:nvSpPr>
          <p:cNvPr id="5" name="Slide Number Placeholder 7">
            <a:extLst>
              <a:ext uri="{FF2B5EF4-FFF2-40B4-BE49-F238E27FC236}">
                <a16:creationId xmlns:a16="http://schemas.microsoft.com/office/drawing/2014/main" id="{1ED47768-8359-2E68-F62D-E368BD6C2EEA}"/>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pic>
        <p:nvPicPr>
          <p:cNvPr id="10" name="Picture 10" descr="Email, gmail, mail, logo, social, social media icon - Free download">
            <a:extLst>
              <a:ext uri="{FF2B5EF4-FFF2-40B4-BE49-F238E27FC236}">
                <a16:creationId xmlns:a16="http://schemas.microsoft.com/office/drawing/2014/main" id="{C9A2A976-5E79-07AD-4E24-49B838E46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23" y="1828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EA8255EA-5185-2FD6-8322-83F51213F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7277" y="3814132"/>
            <a:ext cx="1828800" cy="17008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48AF9E6-2AC9-E14B-AA90-395B7267DD0C}"/>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2" name="Graphic 11" descr="A white letter on a black background&#10;&#10;AI-generated content may be incorrect.">
            <a:extLst>
              <a:ext uri="{FF2B5EF4-FFF2-40B4-BE49-F238E27FC236}">
                <a16:creationId xmlns:a16="http://schemas.microsoft.com/office/drawing/2014/main" id="{4D345E34-907A-FCBD-A79A-2E44A9F5031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526082" y="6357113"/>
            <a:ext cx="455773" cy="352912"/>
          </a:xfrm>
          <a:prstGeom prst="rect">
            <a:avLst/>
          </a:prstGeom>
        </p:spPr>
      </p:pic>
      <p:pic>
        <p:nvPicPr>
          <p:cNvPr id="14" name="Picture 13" descr="A black background with white text&#10;&#10;AI-generated content may be incorrect.">
            <a:extLst>
              <a:ext uri="{FF2B5EF4-FFF2-40B4-BE49-F238E27FC236}">
                <a16:creationId xmlns:a16="http://schemas.microsoft.com/office/drawing/2014/main" id="{E8FFF323-DA73-5B64-3742-96D7FCBE3078}"/>
              </a:ext>
            </a:extLst>
          </p:cNvPr>
          <p:cNvPicPr>
            <a:picLocks noChangeAspect="1"/>
          </p:cNvPicPr>
          <p:nvPr/>
        </p:nvPicPr>
        <p:blipFill>
          <a:blip r:embed="rId6"/>
          <a:srcRect l="16176" t="28713" r="16544" b="23762"/>
          <a:stretch/>
        </p:blipFill>
        <p:spPr>
          <a:xfrm>
            <a:off x="743672" y="6177831"/>
            <a:ext cx="2630708" cy="692855"/>
          </a:xfrm>
          <a:prstGeom prst="rect">
            <a:avLst/>
          </a:prstGeom>
        </p:spPr>
      </p:pic>
      <p:sp>
        <p:nvSpPr>
          <p:cNvPr id="3" name="Slide Number Placeholder 7">
            <a:extLst>
              <a:ext uri="{FF2B5EF4-FFF2-40B4-BE49-F238E27FC236}">
                <a16:creationId xmlns:a16="http://schemas.microsoft.com/office/drawing/2014/main" id="{E8A2D158-4B49-1F26-00A9-23F20C16CD8F}"/>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4     |</a:t>
            </a:r>
          </a:p>
        </p:txBody>
      </p:sp>
    </p:spTree>
    <p:extLst>
      <p:ext uri="{BB962C8B-B14F-4D97-AF65-F5344CB8AC3E}">
        <p14:creationId xmlns:p14="http://schemas.microsoft.com/office/powerpoint/2010/main" val="37918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B2089-63F4-7EEE-7EA3-1E79AE446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CBBAC-5FEA-25B2-5F66-2848A47E71AA}"/>
              </a:ext>
            </a:extLst>
          </p:cNvPr>
          <p:cNvSpPr>
            <a:spLocks noGrp="1"/>
          </p:cNvSpPr>
          <p:nvPr>
            <p:ph type="title"/>
          </p:nvPr>
        </p:nvSpPr>
        <p:spPr>
          <a:xfrm>
            <a:off x="838200" y="-4989"/>
            <a:ext cx="10515600" cy="1325563"/>
          </a:xfrm>
        </p:spPr>
        <p:txBody>
          <a:bodyPr vert="horz" lIns="91440" tIns="45720" rIns="91440" bIns="45720" rtlCol="0" anchor="ctr">
            <a:normAutofit/>
          </a:bodyPr>
          <a:lstStyle/>
          <a:p>
            <a:pPr algn="ctr">
              <a:lnSpc>
                <a:spcPct val="100000"/>
              </a:lnSpc>
              <a:spcBef>
                <a:spcPts val="0"/>
              </a:spcBef>
            </a:pPr>
            <a:r>
              <a:rPr lang="en-US" sz="4000" b="1">
                <a:solidFill>
                  <a:srgbClr val="C00000"/>
                </a:solidFill>
                <a:latin typeface="Garamond"/>
                <a:ea typeface="+mj-lt"/>
                <a:cs typeface="+mj-lt"/>
              </a:rPr>
              <a:t>Rhetorical Situation</a:t>
            </a:r>
          </a:p>
        </p:txBody>
      </p:sp>
      <p:sp>
        <p:nvSpPr>
          <p:cNvPr id="11" name="Slide Number Placeholder 7">
            <a:extLst>
              <a:ext uri="{FF2B5EF4-FFF2-40B4-BE49-F238E27FC236}">
                <a16:creationId xmlns:a16="http://schemas.microsoft.com/office/drawing/2014/main" id="{EDBD7508-7D15-1BAE-BDEE-AC0EF32465C4}"/>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sp>
        <p:nvSpPr>
          <p:cNvPr id="5" name="Rectangle 4">
            <a:extLst>
              <a:ext uri="{FF2B5EF4-FFF2-40B4-BE49-F238E27FC236}">
                <a16:creationId xmlns:a16="http://schemas.microsoft.com/office/drawing/2014/main" id="{56C21121-AAC5-36F7-1732-D721AB76FE7F}"/>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7" name="Graphic 6" descr="A white letter on a black background&#10;&#10;AI-generated content may be incorrect.">
            <a:extLst>
              <a:ext uri="{FF2B5EF4-FFF2-40B4-BE49-F238E27FC236}">
                <a16:creationId xmlns:a16="http://schemas.microsoft.com/office/drawing/2014/main" id="{8E8B3786-980A-D68A-F610-715001180B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D5128D47-F791-C600-B244-707159E03685}"/>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4" name="Isosceles Triangle 3">
            <a:extLst>
              <a:ext uri="{FF2B5EF4-FFF2-40B4-BE49-F238E27FC236}">
                <a16:creationId xmlns:a16="http://schemas.microsoft.com/office/drawing/2014/main" id="{C3F2ED8C-9214-5FC0-91FA-CFC4B2E0FFA0}"/>
              </a:ext>
            </a:extLst>
          </p:cNvPr>
          <p:cNvSpPr/>
          <p:nvPr/>
        </p:nvSpPr>
        <p:spPr>
          <a:xfrm>
            <a:off x="4497049" y="1721313"/>
            <a:ext cx="3202116" cy="2749536"/>
          </a:xfrm>
          <a:prstGeom prst="triangle">
            <a:avLst/>
          </a:prstGeom>
          <a:solidFill>
            <a:schemeClr val="bg1"/>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Garamond"/>
              </a:rPr>
              <a:t>Rhetorical Situation</a:t>
            </a:r>
          </a:p>
          <a:p>
            <a:pPr algn="ctr"/>
            <a:endParaRPr lang="en-US" sz="2500" b="1">
              <a:solidFill>
                <a:srgbClr val="C00000"/>
              </a:solidFill>
              <a:latin typeface="Garamond"/>
            </a:endParaRPr>
          </a:p>
          <a:p>
            <a:pPr algn="ctr"/>
            <a:endParaRPr lang="en-US" sz="2500" b="1">
              <a:solidFill>
                <a:srgbClr val="C00000"/>
              </a:solidFill>
              <a:latin typeface="Garamond"/>
            </a:endParaRPr>
          </a:p>
        </p:txBody>
      </p:sp>
      <p:sp>
        <p:nvSpPr>
          <p:cNvPr id="12" name="TextBox 11">
            <a:extLst>
              <a:ext uri="{FF2B5EF4-FFF2-40B4-BE49-F238E27FC236}">
                <a16:creationId xmlns:a16="http://schemas.microsoft.com/office/drawing/2014/main" id="{0538BBFE-F9B3-B45E-F65D-E6BFE7607F9E}"/>
              </a:ext>
            </a:extLst>
          </p:cNvPr>
          <p:cNvSpPr txBox="1"/>
          <p:nvPr/>
        </p:nvSpPr>
        <p:spPr>
          <a:xfrm>
            <a:off x="5520063" y="1323744"/>
            <a:ext cx="11598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Creator</a:t>
            </a:r>
          </a:p>
        </p:txBody>
      </p:sp>
      <p:sp>
        <p:nvSpPr>
          <p:cNvPr id="13" name="TextBox 12">
            <a:extLst>
              <a:ext uri="{FF2B5EF4-FFF2-40B4-BE49-F238E27FC236}">
                <a16:creationId xmlns:a16="http://schemas.microsoft.com/office/drawing/2014/main" id="{F5081C8D-1F29-147F-8EDF-BF1EAD754614}"/>
              </a:ext>
            </a:extLst>
          </p:cNvPr>
          <p:cNvSpPr txBox="1"/>
          <p:nvPr/>
        </p:nvSpPr>
        <p:spPr>
          <a:xfrm>
            <a:off x="6509673" y="4470704"/>
            <a:ext cx="11895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Message</a:t>
            </a:r>
          </a:p>
        </p:txBody>
      </p:sp>
      <p:sp>
        <p:nvSpPr>
          <p:cNvPr id="14" name="TextBox 13">
            <a:extLst>
              <a:ext uri="{FF2B5EF4-FFF2-40B4-BE49-F238E27FC236}">
                <a16:creationId xmlns:a16="http://schemas.microsoft.com/office/drawing/2014/main" id="{22B8D16C-DFF2-770D-5DDA-5B0280027AFB}"/>
              </a:ext>
            </a:extLst>
          </p:cNvPr>
          <p:cNvSpPr txBox="1"/>
          <p:nvPr/>
        </p:nvSpPr>
        <p:spPr>
          <a:xfrm>
            <a:off x="4500763" y="4470703"/>
            <a:ext cx="12290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Audience</a:t>
            </a:r>
          </a:p>
        </p:txBody>
      </p:sp>
      <p:sp>
        <p:nvSpPr>
          <p:cNvPr id="3" name="Slide Number Placeholder 7">
            <a:extLst>
              <a:ext uri="{FF2B5EF4-FFF2-40B4-BE49-F238E27FC236}">
                <a16:creationId xmlns:a16="http://schemas.microsoft.com/office/drawing/2014/main" id="{C4CEE1D7-E1EB-D354-8F16-93E560C63187}"/>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5     |</a:t>
            </a:r>
          </a:p>
        </p:txBody>
      </p:sp>
    </p:spTree>
    <p:extLst>
      <p:ext uri="{BB962C8B-B14F-4D97-AF65-F5344CB8AC3E}">
        <p14:creationId xmlns:p14="http://schemas.microsoft.com/office/powerpoint/2010/main" val="345206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5B8A-1103-F9DC-EC23-324AB6C4FC42}"/>
              </a:ext>
            </a:extLst>
          </p:cNvPr>
          <p:cNvSpPr>
            <a:spLocks noGrp="1"/>
          </p:cNvSpPr>
          <p:nvPr>
            <p:ph type="ctrTitle"/>
          </p:nvPr>
        </p:nvSpPr>
        <p:spPr>
          <a:xfrm>
            <a:off x="0" y="0"/>
            <a:ext cx="12191999" cy="1325880"/>
          </a:xfrm>
        </p:spPr>
        <p:txBody>
          <a:bodyPr anchor="ctr">
            <a:noAutofit/>
          </a:bodyPr>
          <a:lstStyle/>
          <a:p>
            <a:pPr>
              <a:lnSpc>
                <a:spcPct val="100000"/>
              </a:lnSpc>
            </a:pPr>
            <a:r>
              <a:rPr lang="en-US" sz="4000" b="1">
                <a:solidFill>
                  <a:srgbClr val="C00000"/>
                </a:solidFill>
                <a:latin typeface="Garamond"/>
              </a:rPr>
              <a:t>Activity #2: Write a Text Message</a:t>
            </a:r>
          </a:p>
        </p:txBody>
      </p:sp>
      <p:sp>
        <p:nvSpPr>
          <p:cNvPr id="7" name="Subtitle 2">
            <a:extLst>
              <a:ext uri="{FF2B5EF4-FFF2-40B4-BE49-F238E27FC236}">
                <a16:creationId xmlns:a16="http://schemas.microsoft.com/office/drawing/2014/main" id="{65FC443A-02F6-B904-C745-DDD8BE77FCD7}"/>
              </a:ext>
            </a:extLst>
          </p:cNvPr>
          <p:cNvSpPr>
            <a:spLocks noGrp="1"/>
          </p:cNvSpPr>
          <p:nvPr>
            <p:ph type="subTitle" idx="1"/>
          </p:nvPr>
        </p:nvSpPr>
        <p:spPr>
          <a:xfrm>
            <a:off x="845585" y="1570892"/>
            <a:ext cx="4800593" cy="4265848"/>
          </a:xfrm>
        </p:spPr>
        <p:txBody>
          <a:bodyPr wrap="square" anchor="t">
            <a:spAutoFit/>
          </a:bodyPr>
          <a:lstStyle/>
          <a:p>
            <a:pPr marL="342900" indent="-342900" algn="l">
              <a:lnSpc>
                <a:spcPct val="150000"/>
              </a:lnSpc>
              <a:buClr>
                <a:srgbClr val="C00000"/>
              </a:buClr>
              <a:buFont typeface="Arial" panose="020B0604020202020204" pitchFamily="34" charset="0"/>
              <a:buChar char="•"/>
            </a:pPr>
            <a:r>
              <a:rPr lang="en-US" sz="2500">
                <a:latin typeface="Aptos"/>
                <a:ea typeface="Yu Gothic Light"/>
                <a:cs typeface="Arial"/>
              </a:rPr>
              <a:t>Write a text message to someone you’re close to making plans to do an activity.</a:t>
            </a:r>
          </a:p>
          <a:p>
            <a:pPr marL="342900" indent="-342900" algn="l">
              <a:lnSpc>
                <a:spcPct val="150000"/>
              </a:lnSpc>
              <a:buClr>
                <a:srgbClr val="C00000"/>
              </a:buClr>
              <a:buFont typeface="Arial" panose="020B0604020202020204" pitchFamily="34" charset="0"/>
              <a:buChar char="•"/>
            </a:pPr>
            <a:endParaRPr lang="en-US" sz="2500">
              <a:latin typeface="Aptos"/>
              <a:ea typeface="Yu Gothic Light" panose="020B0300000000000000" pitchFamily="34" charset="-128"/>
              <a:cs typeface="Arial" panose="020B0604020202020204" pitchFamily="34" charset="0"/>
            </a:endParaRPr>
          </a:p>
          <a:p>
            <a:pPr marL="342900" indent="-342900" algn="l">
              <a:lnSpc>
                <a:spcPct val="150000"/>
              </a:lnSpc>
              <a:buClr>
                <a:srgbClr val="C00000"/>
              </a:buClr>
              <a:buFont typeface="Arial" panose="020B0604020202020204" pitchFamily="34" charset="0"/>
              <a:buChar char="•"/>
            </a:pPr>
            <a:r>
              <a:rPr lang="en-US">
                <a:latin typeface="Aptos"/>
                <a:ea typeface="Yu Gothic Light"/>
                <a:cs typeface="Arial"/>
              </a:rPr>
              <a:t>I encourage you to use other languages and dialects, emojis, slang, abbreviations, etc.!</a:t>
            </a:r>
            <a:endParaRPr lang="en-US">
              <a:latin typeface="Aptos"/>
              <a:ea typeface="Yu Gothic Light" panose="020B0300000000000000" pitchFamily="34" charset="-128"/>
              <a:cs typeface="Arial" panose="020B0604020202020204" pitchFamily="34" charset="0"/>
            </a:endParaRPr>
          </a:p>
        </p:txBody>
      </p:sp>
      <p:sp>
        <p:nvSpPr>
          <p:cNvPr id="6" name="Slide Number Placeholder 7">
            <a:extLst>
              <a:ext uri="{FF2B5EF4-FFF2-40B4-BE49-F238E27FC236}">
                <a16:creationId xmlns:a16="http://schemas.microsoft.com/office/drawing/2014/main" id="{51B140E2-9ED7-8A11-DC85-25E21DDA983E}"/>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sp>
        <p:nvSpPr>
          <p:cNvPr id="3" name="Subtitle 2">
            <a:extLst>
              <a:ext uri="{FF2B5EF4-FFF2-40B4-BE49-F238E27FC236}">
                <a16:creationId xmlns:a16="http://schemas.microsoft.com/office/drawing/2014/main" id="{926D3609-C466-28CE-403A-290EC1F7E560}"/>
              </a:ext>
            </a:extLst>
          </p:cNvPr>
          <p:cNvSpPr txBox="1">
            <a:spLocks/>
          </p:cNvSpPr>
          <p:nvPr/>
        </p:nvSpPr>
        <p:spPr>
          <a:xfrm>
            <a:off x="6557536" y="1570892"/>
            <a:ext cx="4800600" cy="371621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Arial" panose="020B0604020202020204" pitchFamily="34" charset="0"/>
              <a:buChar char="•"/>
            </a:pPr>
            <a:r>
              <a:rPr lang="en-US" sz="2500">
                <a:latin typeface="Aptos"/>
                <a:ea typeface="Yu Gothic Light"/>
                <a:cs typeface="Arial"/>
              </a:rPr>
              <a:t>Compare your text message with your email. What’s similar? What’s different?</a:t>
            </a:r>
          </a:p>
          <a:p>
            <a:pPr marL="800100" lvl="1" indent="-342900" algn="l">
              <a:lnSpc>
                <a:spcPct val="150000"/>
              </a:lnSpc>
              <a:buClr>
                <a:srgbClr val="C00000"/>
              </a:buClr>
              <a:buFont typeface="Arial" panose="020B0604020202020204" pitchFamily="34" charset="0"/>
              <a:buChar char="•"/>
            </a:pPr>
            <a:r>
              <a:rPr lang="en-US">
                <a:latin typeface="Aptos"/>
                <a:ea typeface="Yu Gothic Light"/>
                <a:cs typeface="Arial"/>
              </a:rPr>
              <a:t>Unmute or chat!</a:t>
            </a:r>
            <a:endParaRPr lang="en-US">
              <a:latin typeface="Aptos"/>
              <a:ea typeface="Yu Gothic Light" panose="020B0300000000000000" pitchFamily="34" charset="-128"/>
              <a:cs typeface="Arial" panose="020B0604020202020204" pitchFamily="34" charset="0"/>
            </a:endParaRPr>
          </a:p>
        </p:txBody>
      </p:sp>
      <p:sp>
        <p:nvSpPr>
          <p:cNvPr id="9" name="Rectangle 8">
            <a:extLst>
              <a:ext uri="{FF2B5EF4-FFF2-40B4-BE49-F238E27FC236}">
                <a16:creationId xmlns:a16="http://schemas.microsoft.com/office/drawing/2014/main" id="{ADB38477-C470-8901-B1FF-40C92F116720}"/>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1" name="Graphic 10" descr="A white letter on a black background&#10;&#10;AI-generated content may be incorrect.">
            <a:extLst>
              <a:ext uri="{FF2B5EF4-FFF2-40B4-BE49-F238E27FC236}">
                <a16:creationId xmlns:a16="http://schemas.microsoft.com/office/drawing/2014/main" id="{A08B8E60-2A43-4CB8-461F-7276124FD5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20A4C560-8395-F2EC-1F04-76DC44FEB3E5}"/>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4" name="Slide Number Placeholder 7">
            <a:extLst>
              <a:ext uri="{FF2B5EF4-FFF2-40B4-BE49-F238E27FC236}">
                <a16:creationId xmlns:a16="http://schemas.microsoft.com/office/drawing/2014/main" id="{7045782D-60CA-83C0-E308-978FCD697A5D}"/>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6     |</a:t>
            </a:r>
          </a:p>
        </p:txBody>
      </p:sp>
    </p:spTree>
    <p:extLst>
      <p:ext uri="{BB962C8B-B14F-4D97-AF65-F5344CB8AC3E}">
        <p14:creationId xmlns:p14="http://schemas.microsoft.com/office/powerpoint/2010/main" val="22288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5B8A-1103-F9DC-EC23-324AB6C4FC42}"/>
              </a:ext>
            </a:extLst>
          </p:cNvPr>
          <p:cNvSpPr>
            <a:spLocks noGrp="1"/>
          </p:cNvSpPr>
          <p:nvPr>
            <p:ph type="ctrTitle"/>
          </p:nvPr>
        </p:nvSpPr>
        <p:spPr>
          <a:xfrm>
            <a:off x="0" y="0"/>
            <a:ext cx="12191999" cy="1325880"/>
          </a:xfrm>
        </p:spPr>
        <p:txBody>
          <a:bodyPr anchor="ctr">
            <a:noAutofit/>
          </a:bodyPr>
          <a:lstStyle/>
          <a:p>
            <a:pPr>
              <a:lnSpc>
                <a:spcPct val="100000"/>
              </a:lnSpc>
            </a:pPr>
            <a:r>
              <a:rPr lang="en-US" sz="4000" b="1">
                <a:solidFill>
                  <a:srgbClr val="C00000"/>
                </a:solidFill>
                <a:latin typeface="Garamond"/>
              </a:rPr>
              <a:t>Rhetorical Situation</a:t>
            </a:r>
          </a:p>
        </p:txBody>
      </p:sp>
      <p:sp>
        <p:nvSpPr>
          <p:cNvPr id="10" name="Slide Number Placeholder 7">
            <a:extLst>
              <a:ext uri="{FF2B5EF4-FFF2-40B4-BE49-F238E27FC236}">
                <a16:creationId xmlns:a16="http://schemas.microsoft.com/office/drawing/2014/main" id="{A2604156-2833-CEC2-F2FD-12E8A966A48A}"/>
              </a:ext>
            </a:extLst>
          </p:cNvPr>
          <p:cNvSpPr>
            <a:spLocks noGrp="1"/>
          </p:cNvSpPr>
          <p:nvPr>
            <p:ph type="sldNum" sz="quarter" idx="12"/>
          </p:nvPr>
        </p:nvSpPr>
        <p:spPr/>
        <p:txBody>
          <a:bodyPr/>
          <a:lstStyle/>
          <a:p>
            <a:pPr algn="l"/>
            <a:r>
              <a:rPr lang="en-US" sz="1500">
                <a:solidFill>
                  <a:schemeClr val="bg1"/>
                </a:solidFill>
                <a:latin typeface="Garamond"/>
                <a:cs typeface="Times New Roman"/>
              </a:rPr>
              <a:t>  5    |</a:t>
            </a:r>
          </a:p>
        </p:txBody>
      </p:sp>
      <p:cxnSp>
        <p:nvCxnSpPr>
          <p:cNvPr id="6" name="Straight Arrow Connector 5">
            <a:extLst>
              <a:ext uri="{FF2B5EF4-FFF2-40B4-BE49-F238E27FC236}">
                <a16:creationId xmlns:a16="http://schemas.microsoft.com/office/drawing/2014/main" id="{0C8554A7-B20A-0792-1D90-3E40BE436BCE}"/>
              </a:ext>
            </a:extLst>
          </p:cNvPr>
          <p:cNvCxnSpPr>
            <a:cxnSpLocks/>
          </p:cNvCxnSpPr>
          <p:nvPr/>
        </p:nvCxnSpPr>
        <p:spPr>
          <a:xfrm flipH="1">
            <a:off x="2614282" y="1729424"/>
            <a:ext cx="457200" cy="0"/>
          </a:xfrm>
          <a:prstGeom prst="straightConnector1">
            <a:avLst/>
          </a:prstGeom>
          <a:ln w="63500">
            <a:solidFill>
              <a:srgbClr val="C00000"/>
            </a:solidFill>
            <a:headEnd w="med" len="med"/>
            <a:tailEnd type="arrow" w="sm"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164781-6F98-75D4-D6D8-4CB0343E046B}"/>
              </a:ext>
            </a:extLst>
          </p:cNvPr>
          <p:cNvSpPr txBox="1"/>
          <p:nvPr/>
        </p:nvSpPr>
        <p:spPr>
          <a:xfrm>
            <a:off x="785482" y="1453662"/>
            <a:ext cx="1828800" cy="4093428"/>
          </a:xfrm>
          <a:prstGeom prst="rect">
            <a:avLst/>
          </a:prstGeom>
          <a:noFill/>
        </p:spPr>
        <p:txBody>
          <a:bodyPr wrap="square" lIns="91440" tIns="45720" rIns="91440" bIns="45720" rtlCol="0" anchor="t">
            <a:spAutoFit/>
          </a:bodyPr>
          <a:lstStyle/>
          <a:p>
            <a:pPr>
              <a:buClr>
                <a:srgbClr val="C00000"/>
              </a:buClr>
            </a:pPr>
            <a:r>
              <a:rPr lang="en-US" sz="2000">
                <a:latin typeface="Aptos"/>
                <a:ea typeface="Yu Gothic Light"/>
                <a:cs typeface="MV Boli"/>
              </a:rPr>
              <a:t>North</a:t>
            </a:r>
          </a:p>
          <a:p>
            <a:r>
              <a:rPr lang="en-US" sz="2000">
                <a:latin typeface="Aptos"/>
                <a:ea typeface="Yu Gothic Light"/>
                <a:cs typeface="MV Boli"/>
              </a:rPr>
              <a:t>American Colleges, Universities, and Companies</a:t>
            </a:r>
            <a:endParaRPr lang="en-US">
              <a:ea typeface="Yu Gothic Light"/>
              <a:cs typeface="MV Boli"/>
            </a:endParaRPr>
          </a:p>
          <a:p>
            <a:pPr>
              <a:buClr>
                <a:srgbClr val="C00000"/>
              </a:buClr>
            </a:pPr>
            <a:endParaRPr lang="en-US" sz="2000">
              <a:latin typeface="Aptos"/>
              <a:ea typeface="Yu Gothic Light" panose="020B0300000000000000" pitchFamily="34" charset="-128"/>
              <a:cs typeface="MV Boli" panose="02000500030200090000" pitchFamily="2" charset="0"/>
            </a:endParaRPr>
          </a:p>
          <a:p>
            <a:pPr>
              <a:buClr>
                <a:srgbClr val="C00000"/>
              </a:buClr>
            </a:pPr>
            <a:r>
              <a:rPr lang="en-US" sz="2000">
                <a:latin typeface="Aptos"/>
                <a:ea typeface="Yu Gothic Light" panose="020B0300000000000000" pitchFamily="34" charset="-128"/>
                <a:cs typeface="MV Boli" panose="02000500030200090000" pitchFamily="2" charset="0"/>
              </a:rPr>
              <a:t>Standard-</a:t>
            </a:r>
            <a:r>
              <a:rPr lang="en-US" sz="2000" err="1">
                <a:latin typeface="Aptos"/>
                <a:ea typeface="Yu Gothic Light" panose="020B0300000000000000" pitchFamily="34" charset="-128"/>
                <a:cs typeface="MV Boli" panose="02000500030200090000" pitchFamily="2" charset="0"/>
              </a:rPr>
              <a:t>ized</a:t>
            </a:r>
            <a:r>
              <a:rPr lang="en-US" sz="2000">
                <a:latin typeface="Aptos"/>
                <a:ea typeface="Yu Gothic Light" panose="020B0300000000000000" pitchFamily="34" charset="-128"/>
                <a:cs typeface="MV Boli" panose="02000500030200090000" pitchFamily="2" charset="0"/>
              </a:rPr>
              <a:t> American English</a:t>
            </a:r>
          </a:p>
          <a:p>
            <a:pPr>
              <a:buClr>
                <a:srgbClr val="C00000"/>
              </a:buClr>
            </a:pPr>
            <a:endParaRPr lang="en-US" sz="2000">
              <a:latin typeface="Aptos"/>
              <a:ea typeface="Yu Gothic Light" panose="020B0300000000000000" pitchFamily="34" charset="-128"/>
              <a:cs typeface="MV Boli" panose="02000500030200090000" pitchFamily="2" charset="0"/>
            </a:endParaRPr>
          </a:p>
          <a:p>
            <a:pPr>
              <a:buClr>
                <a:srgbClr val="C00000"/>
              </a:buClr>
            </a:pPr>
            <a:endParaRPr lang="en-US" sz="2000">
              <a:latin typeface="Aptos"/>
              <a:ea typeface="Yu Gothic Light" panose="020B0300000000000000" pitchFamily="34" charset="-128"/>
              <a:cs typeface="MV Boli" panose="02000500030200090000" pitchFamily="2" charset="0"/>
            </a:endParaRPr>
          </a:p>
          <a:p>
            <a:pPr>
              <a:buClr>
                <a:srgbClr val="C00000"/>
              </a:buClr>
            </a:pPr>
            <a:r>
              <a:rPr lang="en-US" sz="2000" b="1" u="sng">
                <a:latin typeface="Aptos"/>
                <a:ea typeface="Yu Gothic Light" panose="020B0300000000000000" pitchFamily="34" charset="-128"/>
                <a:cs typeface="MV Boli" panose="02000500030200090000" pitchFamily="2" charset="0"/>
              </a:rPr>
              <a:t>Maybe not?</a:t>
            </a:r>
          </a:p>
        </p:txBody>
      </p:sp>
      <p:sp>
        <p:nvSpPr>
          <p:cNvPr id="13" name="Rectangle 12">
            <a:extLst>
              <a:ext uri="{FF2B5EF4-FFF2-40B4-BE49-F238E27FC236}">
                <a16:creationId xmlns:a16="http://schemas.microsoft.com/office/drawing/2014/main" id="{AF4B1CB2-328B-A7D4-951D-2F4D6B64B6F3}"/>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18" name="Graphic 17" descr="A white letter on a black background&#10;&#10;AI-generated content may be incorrect.">
            <a:extLst>
              <a:ext uri="{FF2B5EF4-FFF2-40B4-BE49-F238E27FC236}">
                <a16:creationId xmlns:a16="http://schemas.microsoft.com/office/drawing/2014/main" id="{C7FC0763-B9E7-40F1-1193-6FE960F1B61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AAE69218-2D26-74E2-AF49-4164CEA49F75}"/>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36" name="Isosceles Triangle 35">
            <a:extLst>
              <a:ext uri="{FF2B5EF4-FFF2-40B4-BE49-F238E27FC236}">
                <a16:creationId xmlns:a16="http://schemas.microsoft.com/office/drawing/2014/main" id="{32C5F7CD-FAC0-97C5-17B4-88490EB99736}"/>
              </a:ext>
            </a:extLst>
          </p:cNvPr>
          <p:cNvSpPr/>
          <p:nvPr/>
        </p:nvSpPr>
        <p:spPr>
          <a:xfrm>
            <a:off x="4502346" y="1721313"/>
            <a:ext cx="3202116" cy="2749536"/>
          </a:xfrm>
          <a:prstGeom prst="triangle">
            <a:avLst/>
          </a:prstGeom>
          <a:solidFill>
            <a:schemeClr val="bg1"/>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Garamond"/>
              </a:rPr>
              <a:t>Rhetorical Situation</a:t>
            </a:r>
          </a:p>
          <a:p>
            <a:pPr algn="ctr"/>
            <a:endParaRPr lang="en-US" sz="2500" b="1">
              <a:solidFill>
                <a:srgbClr val="C00000"/>
              </a:solidFill>
              <a:latin typeface="Garamond"/>
            </a:endParaRPr>
          </a:p>
          <a:p>
            <a:pPr algn="ctr"/>
            <a:endParaRPr lang="en-US" sz="2500" b="1">
              <a:solidFill>
                <a:srgbClr val="C00000"/>
              </a:solidFill>
              <a:latin typeface="Garamond"/>
            </a:endParaRPr>
          </a:p>
        </p:txBody>
      </p:sp>
      <p:sp>
        <p:nvSpPr>
          <p:cNvPr id="38" name="TextBox 37">
            <a:extLst>
              <a:ext uri="{FF2B5EF4-FFF2-40B4-BE49-F238E27FC236}">
                <a16:creationId xmlns:a16="http://schemas.microsoft.com/office/drawing/2014/main" id="{825ADD0E-C58E-4ECF-A5B8-CD6A9B493D0C}"/>
              </a:ext>
            </a:extLst>
          </p:cNvPr>
          <p:cNvSpPr txBox="1"/>
          <p:nvPr/>
        </p:nvSpPr>
        <p:spPr>
          <a:xfrm>
            <a:off x="5525360" y="1323744"/>
            <a:ext cx="11598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Creator</a:t>
            </a:r>
          </a:p>
        </p:txBody>
      </p:sp>
      <p:sp>
        <p:nvSpPr>
          <p:cNvPr id="40" name="TextBox 39">
            <a:extLst>
              <a:ext uri="{FF2B5EF4-FFF2-40B4-BE49-F238E27FC236}">
                <a16:creationId xmlns:a16="http://schemas.microsoft.com/office/drawing/2014/main" id="{1ABFC159-C3E6-C3D1-2101-04E8926709DA}"/>
              </a:ext>
            </a:extLst>
          </p:cNvPr>
          <p:cNvSpPr txBox="1"/>
          <p:nvPr/>
        </p:nvSpPr>
        <p:spPr>
          <a:xfrm>
            <a:off x="6503247" y="4470704"/>
            <a:ext cx="11895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Message</a:t>
            </a:r>
          </a:p>
        </p:txBody>
      </p:sp>
      <p:sp>
        <p:nvSpPr>
          <p:cNvPr id="42" name="TextBox 41">
            <a:extLst>
              <a:ext uri="{FF2B5EF4-FFF2-40B4-BE49-F238E27FC236}">
                <a16:creationId xmlns:a16="http://schemas.microsoft.com/office/drawing/2014/main" id="{ECD0D920-64E1-07B7-FB0E-5BEE6559E4D0}"/>
              </a:ext>
            </a:extLst>
          </p:cNvPr>
          <p:cNvSpPr txBox="1"/>
          <p:nvPr/>
        </p:nvSpPr>
        <p:spPr>
          <a:xfrm>
            <a:off x="4506060" y="4470703"/>
            <a:ext cx="12290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Audience</a:t>
            </a:r>
          </a:p>
        </p:txBody>
      </p:sp>
      <p:sp>
        <p:nvSpPr>
          <p:cNvPr id="44" name="Oval 43">
            <a:extLst>
              <a:ext uri="{FF2B5EF4-FFF2-40B4-BE49-F238E27FC236}">
                <a16:creationId xmlns:a16="http://schemas.microsoft.com/office/drawing/2014/main" id="{84A82BD2-92D3-70A4-D9C5-A7D6640B801A}"/>
              </a:ext>
            </a:extLst>
          </p:cNvPr>
          <p:cNvSpPr/>
          <p:nvPr/>
        </p:nvSpPr>
        <p:spPr>
          <a:xfrm>
            <a:off x="3703928" y="1031631"/>
            <a:ext cx="4796594" cy="480160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extBox 45">
            <a:extLst>
              <a:ext uri="{FF2B5EF4-FFF2-40B4-BE49-F238E27FC236}">
                <a16:creationId xmlns:a16="http://schemas.microsoft.com/office/drawing/2014/main" id="{65B6B241-6367-56E9-910D-FBA9D239F9C0}"/>
              </a:ext>
            </a:extLst>
          </p:cNvPr>
          <p:cNvSpPr txBox="1"/>
          <p:nvPr/>
        </p:nvSpPr>
        <p:spPr>
          <a:xfrm>
            <a:off x="2954658" y="1532818"/>
            <a:ext cx="13735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Context</a:t>
            </a:r>
          </a:p>
        </p:txBody>
      </p:sp>
      <p:pic>
        <p:nvPicPr>
          <p:cNvPr id="3" name="Graphic 32" descr="Open book outline">
            <a:extLst>
              <a:ext uri="{FF2B5EF4-FFF2-40B4-BE49-F238E27FC236}">
                <a16:creationId xmlns:a16="http://schemas.microsoft.com/office/drawing/2014/main" id="{DE56D9FD-F1F2-AB90-1A64-EB5512726E4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821180" y="2233246"/>
            <a:ext cx="1375558" cy="1379516"/>
          </a:xfrm>
          <a:prstGeom prst="rect">
            <a:avLst/>
          </a:prstGeom>
        </p:spPr>
      </p:pic>
      <p:sp>
        <p:nvSpPr>
          <p:cNvPr id="4" name="TextBox 34">
            <a:extLst>
              <a:ext uri="{FF2B5EF4-FFF2-40B4-BE49-F238E27FC236}">
                <a16:creationId xmlns:a16="http://schemas.microsoft.com/office/drawing/2014/main" id="{8D0C0CBB-8E86-851C-05E2-86D28670DE08}"/>
              </a:ext>
            </a:extLst>
          </p:cNvPr>
          <p:cNvSpPr txBox="1"/>
          <p:nvPr/>
        </p:nvSpPr>
        <p:spPr>
          <a:xfrm>
            <a:off x="9679999" y="3441724"/>
            <a:ext cx="166294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t>Genre</a:t>
            </a:r>
          </a:p>
        </p:txBody>
      </p:sp>
      <p:sp>
        <p:nvSpPr>
          <p:cNvPr id="5" name="TextBox 36">
            <a:extLst>
              <a:ext uri="{FF2B5EF4-FFF2-40B4-BE49-F238E27FC236}">
                <a16:creationId xmlns:a16="http://schemas.microsoft.com/office/drawing/2014/main" id="{2944CFAB-D34B-8B7E-096D-473D37FD66AC}"/>
              </a:ext>
            </a:extLst>
          </p:cNvPr>
          <p:cNvSpPr txBox="1"/>
          <p:nvPr/>
        </p:nvSpPr>
        <p:spPr>
          <a:xfrm>
            <a:off x="9564252" y="3846836"/>
            <a:ext cx="1894440" cy="7848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a:t>Emails</a:t>
            </a:r>
          </a:p>
          <a:p>
            <a:pPr algn="ctr"/>
            <a:r>
              <a:rPr lang="en-US" sz="1500"/>
              <a:t>vs.</a:t>
            </a:r>
          </a:p>
          <a:p>
            <a:pPr algn="ctr"/>
            <a:r>
              <a:rPr lang="en-US" sz="1500"/>
              <a:t>Text Messages</a:t>
            </a:r>
          </a:p>
        </p:txBody>
      </p:sp>
      <p:sp>
        <p:nvSpPr>
          <p:cNvPr id="8" name="Slide Number Placeholder 7">
            <a:extLst>
              <a:ext uri="{FF2B5EF4-FFF2-40B4-BE49-F238E27FC236}">
                <a16:creationId xmlns:a16="http://schemas.microsoft.com/office/drawing/2014/main" id="{5B43A940-86E5-8557-4953-69429E935AB2}"/>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7     |</a:t>
            </a:r>
          </a:p>
        </p:txBody>
      </p:sp>
    </p:spTree>
    <p:extLst>
      <p:ext uri="{BB962C8B-B14F-4D97-AF65-F5344CB8AC3E}">
        <p14:creationId xmlns:p14="http://schemas.microsoft.com/office/powerpoint/2010/main" val="280349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AE7F8-7DA1-BAA4-FA88-02F8741B2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248CE-904C-4908-51AE-ACD2E3FA9626}"/>
              </a:ext>
            </a:extLst>
          </p:cNvPr>
          <p:cNvSpPr>
            <a:spLocks noGrp="1"/>
          </p:cNvSpPr>
          <p:nvPr>
            <p:ph type="title"/>
          </p:nvPr>
        </p:nvSpPr>
        <p:spPr>
          <a:xfrm>
            <a:off x="1589818" y="2286837"/>
            <a:ext cx="2646886" cy="1600200"/>
          </a:xfrm>
        </p:spPr>
        <p:txBody>
          <a:bodyPr vert="horz" lIns="91440" tIns="45720" rIns="91440" bIns="45720" rtlCol="0" anchor="ctr">
            <a:normAutofit fontScale="90000"/>
          </a:bodyPr>
          <a:lstStyle/>
          <a:p>
            <a:pPr algn="ctr">
              <a:lnSpc>
                <a:spcPct val="100000"/>
              </a:lnSpc>
              <a:spcBef>
                <a:spcPts val="0"/>
              </a:spcBef>
            </a:pPr>
            <a:r>
              <a:rPr lang="en-US" sz="4000" b="1">
                <a:solidFill>
                  <a:srgbClr val="C00000"/>
                </a:solidFill>
                <a:latin typeface="Garamond"/>
                <a:ea typeface="+mj-lt"/>
                <a:cs typeface="+mj-lt"/>
              </a:rPr>
              <a:t>Contextual Differences</a:t>
            </a:r>
            <a:endParaRPr lang="en-US" sz="4000" b="1">
              <a:solidFill>
                <a:srgbClr val="C00000"/>
              </a:solidFill>
              <a:latin typeface="Garamond"/>
            </a:endParaRPr>
          </a:p>
        </p:txBody>
      </p:sp>
      <p:sp>
        <p:nvSpPr>
          <p:cNvPr id="15" name="Slide Number Placeholder 7">
            <a:extLst>
              <a:ext uri="{FF2B5EF4-FFF2-40B4-BE49-F238E27FC236}">
                <a16:creationId xmlns:a16="http://schemas.microsoft.com/office/drawing/2014/main" id="{0E14D346-D3D6-F62D-C0C7-462140C6920B}"/>
              </a:ext>
            </a:extLst>
          </p:cNvPr>
          <p:cNvSpPr>
            <a:spLocks noGrp="1"/>
          </p:cNvSpPr>
          <p:nvPr>
            <p:ph type="sldNum" sz="quarter" idx="12"/>
          </p:nvPr>
        </p:nvSpPr>
        <p:spPr/>
        <p:txBody>
          <a:bodyPr/>
          <a:lstStyle/>
          <a:p>
            <a:pPr algn="l"/>
            <a:r>
              <a:rPr lang="en-US" sz="1500">
                <a:solidFill>
                  <a:schemeClr val="bg1"/>
                </a:solidFill>
                <a:latin typeface="Garamond"/>
                <a:cs typeface="Times New Roman"/>
              </a:rPr>
              <a:t>  4    |</a:t>
            </a:r>
          </a:p>
        </p:txBody>
      </p:sp>
      <p:sp>
        <p:nvSpPr>
          <p:cNvPr id="7" name="Rectangle 6">
            <a:extLst>
              <a:ext uri="{FF2B5EF4-FFF2-40B4-BE49-F238E27FC236}">
                <a16:creationId xmlns:a16="http://schemas.microsoft.com/office/drawing/2014/main" id="{4FAE0185-7F73-756C-901F-EABB77C3814E}"/>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9" name="Graphic 8" descr="A white letter on a black background&#10;&#10;AI-generated content may be incorrect.">
            <a:extLst>
              <a:ext uri="{FF2B5EF4-FFF2-40B4-BE49-F238E27FC236}">
                <a16:creationId xmlns:a16="http://schemas.microsoft.com/office/drawing/2014/main" id="{F6CD3428-50A2-8FFB-8876-B4FBAB878B7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526082" y="6357113"/>
            <a:ext cx="455773" cy="35291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89926B1C-966D-65EB-FC51-4F2B4BCA47B2}"/>
              </a:ext>
            </a:extLst>
          </p:cNvPr>
          <p:cNvPicPr>
            <a:picLocks noChangeAspect="1"/>
          </p:cNvPicPr>
          <p:nvPr/>
        </p:nvPicPr>
        <p:blipFill>
          <a:blip r:embed="rId6"/>
          <a:srcRect l="16176" t="28713" r="16544" b="23762"/>
          <a:stretch/>
        </p:blipFill>
        <p:spPr>
          <a:xfrm>
            <a:off x="743672" y="6177831"/>
            <a:ext cx="2630708" cy="692855"/>
          </a:xfrm>
          <a:prstGeom prst="rect">
            <a:avLst/>
          </a:prstGeom>
        </p:spPr>
      </p:pic>
      <p:pic>
        <p:nvPicPr>
          <p:cNvPr id="3" name="Japan v US Email TikTok">
            <a:hlinkClick r:id="" action="ppaction://media"/>
            <a:extLst>
              <a:ext uri="{FF2B5EF4-FFF2-40B4-BE49-F238E27FC236}">
                <a16:creationId xmlns:a16="http://schemas.microsoft.com/office/drawing/2014/main" id="{3343C288-9A27-5DE9-99F1-2E00243ACB82}"/>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06324" y="480145"/>
            <a:ext cx="3078163" cy="5486400"/>
          </a:xfrm>
          <a:prstGeom prst="rect">
            <a:avLst/>
          </a:prstGeom>
        </p:spPr>
      </p:pic>
      <p:sp>
        <p:nvSpPr>
          <p:cNvPr id="4" name="Slide Number Placeholder 7">
            <a:extLst>
              <a:ext uri="{FF2B5EF4-FFF2-40B4-BE49-F238E27FC236}">
                <a16:creationId xmlns:a16="http://schemas.microsoft.com/office/drawing/2014/main" id="{A080C246-E771-167A-8182-22A62DAB716B}"/>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8     |</a:t>
            </a:r>
          </a:p>
        </p:txBody>
      </p:sp>
    </p:spTree>
    <p:extLst>
      <p:ext uri="{BB962C8B-B14F-4D97-AF65-F5344CB8AC3E}">
        <p14:creationId xmlns:p14="http://schemas.microsoft.com/office/powerpoint/2010/main" val="2824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64DD-2C67-F501-98C0-F836E88E6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9B0D2-6B5F-27D0-F615-1D97C9203847}"/>
              </a:ext>
            </a:extLst>
          </p:cNvPr>
          <p:cNvSpPr>
            <a:spLocks noGrp="1"/>
          </p:cNvSpPr>
          <p:nvPr>
            <p:ph type="title"/>
          </p:nvPr>
        </p:nvSpPr>
        <p:spPr>
          <a:xfrm>
            <a:off x="1589818" y="2286837"/>
            <a:ext cx="2646886" cy="1600200"/>
          </a:xfrm>
        </p:spPr>
        <p:txBody>
          <a:bodyPr vert="horz" lIns="91440" tIns="45720" rIns="91440" bIns="45720" rtlCol="0" anchor="ctr">
            <a:normAutofit fontScale="90000"/>
          </a:bodyPr>
          <a:lstStyle/>
          <a:p>
            <a:pPr algn="ctr">
              <a:lnSpc>
                <a:spcPct val="100000"/>
              </a:lnSpc>
              <a:spcBef>
                <a:spcPts val="0"/>
              </a:spcBef>
            </a:pPr>
            <a:r>
              <a:rPr lang="en-US" sz="4000" b="1">
                <a:solidFill>
                  <a:srgbClr val="C00000"/>
                </a:solidFill>
                <a:latin typeface="Garamond"/>
                <a:ea typeface="+mj-lt"/>
                <a:cs typeface="+mj-lt"/>
              </a:rPr>
              <a:t>Contextual </a:t>
            </a:r>
            <a:r>
              <a:rPr lang="en-US" sz="4000" b="1">
                <a:solidFill>
                  <a:srgbClr val="C00000"/>
                </a:solidFill>
                <a:latin typeface="Garamond"/>
              </a:rPr>
              <a:t>Differences</a:t>
            </a:r>
            <a:endParaRPr lang="en-US" sz="4000" b="1" err="1">
              <a:solidFill>
                <a:srgbClr val="C00000"/>
              </a:solidFill>
              <a:latin typeface="Garamond"/>
            </a:endParaRPr>
          </a:p>
        </p:txBody>
      </p:sp>
      <p:sp>
        <p:nvSpPr>
          <p:cNvPr id="5" name="Content Placeholder 4">
            <a:extLst>
              <a:ext uri="{FF2B5EF4-FFF2-40B4-BE49-F238E27FC236}">
                <a16:creationId xmlns:a16="http://schemas.microsoft.com/office/drawing/2014/main" id="{F1E7A965-8687-FC97-EC99-FDA699A17946}"/>
              </a:ext>
            </a:extLst>
          </p:cNvPr>
          <p:cNvSpPr>
            <a:spLocks noGrp="1"/>
          </p:cNvSpPr>
          <p:nvPr>
            <p:ph idx="1"/>
          </p:nvPr>
        </p:nvSpPr>
        <p:spPr>
          <a:xfrm>
            <a:off x="5183188" y="647456"/>
            <a:ext cx="6172200" cy="4873625"/>
          </a:xfrm>
        </p:spPr>
        <p:txBody>
          <a:bodyPr vert="horz" lIns="91440" tIns="45720" rIns="91440" bIns="45720" rtlCol="0" anchor="ctr">
            <a:noAutofit/>
          </a:bodyPr>
          <a:lstStyle/>
          <a:p>
            <a:r>
              <a:rPr lang="en-US" sz="2500"/>
              <a:t>Email is common in North America.</a:t>
            </a:r>
            <a:r>
              <a:rPr lang="en-US" sz="2500">
                <a:ea typeface="Calibri Light"/>
                <a:cs typeface="Calibri Light"/>
              </a:rPr>
              <a:t> According</a:t>
            </a:r>
            <a:r>
              <a:rPr lang="en-US" sz="2500">
                <a:latin typeface="Aptos"/>
                <a:ea typeface="Calibri Light"/>
                <a:cs typeface="Calibri Light"/>
              </a:rPr>
              <a:t> to the </a:t>
            </a:r>
            <a:r>
              <a:rPr lang="en-US" sz="2500" i="1">
                <a:latin typeface="Aptos"/>
                <a:ea typeface="Calibri Light"/>
                <a:cs typeface="Calibri Light"/>
              </a:rPr>
              <a:t>Harvard Business Review</a:t>
            </a:r>
            <a:r>
              <a:rPr lang="en-US" sz="2500">
                <a:latin typeface="Aptos"/>
                <a:ea typeface="Calibri Light"/>
                <a:cs typeface="Calibri Light"/>
              </a:rPr>
              <a:t>, the typical professional…</a:t>
            </a:r>
          </a:p>
          <a:p>
            <a:pPr lvl="1"/>
            <a:r>
              <a:rPr lang="en-US" sz="2100">
                <a:latin typeface="Aptos"/>
                <a:ea typeface="Calibri Light"/>
                <a:cs typeface="Calibri Light"/>
              </a:rPr>
              <a:t>Spends </a:t>
            </a:r>
            <a:r>
              <a:rPr lang="en-US" sz="2100" b="1">
                <a:latin typeface="Aptos"/>
                <a:ea typeface="Calibri Light"/>
                <a:cs typeface="Calibri Light"/>
              </a:rPr>
              <a:t>28% </a:t>
            </a:r>
            <a:r>
              <a:rPr lang="en-US" sz="2100">
                <a:latin typeface="Aptos"/>
                <a:ea typeface="Calibri Light"/>
                <a:cs typeface="Calibri Light"/>
              </a:rPr>
              <a:t>of their workday reading and responding to emails.</a:t>
            </a:r>
          </a:p>
          <a:p>
            <a:pPr lvl="1"/>
            <a:r>
              <a:rPr lang="en-US" sz="2100">
                <a:latin typeface="Aptos"/>
                <a:ea typeface="Calibri Light"/>
                <a:cs typeface="Calibri Light"/>
              </a:rPr>
              <a:t>Receives </a:t>
            </a:r>
            <a:r>
              <a:rPr lang="en-US" sz="2100" b="1">
                <a:latin typeface="Aptos"/>
                <a:ea typeface="Calibri Light"/>
                <a:cs typeface="Calibri Light"/>
              </a:rPr>
              <a:t>120</a:t>
            </a:r>
            <a:r>
              <a:rPr lang="en-US" sz="2100">
                <a:latin typeface="Aptos"/>
                <a:ea typeface="Calibri Light"/>
                <a:cs typeface="Calibri Light"/>
              </a:rPr>
              <a:t> emails per workday.</a:t>
            </a:r>
            <a:endParaRPr lang="en-US" sz="2100">
              <a:latin typeface="Aptos"/>
            </a:endParaRPr>
          </a:p>
          <a:p>
            <a:endParaRPr lang="en-US" sz="2500"/>
          </a:p>
          <a:p>
            <a:r>
              <a:rPr lang="en-US" sz="2500"/>
              <a:t>Older generations especially value email.</a:t>
            </a:r>
          </a:p>
        </p:txBody>
      </p:sp>
      <p:sp>
        <p:nvSpPr>
          <p:cNvPr id="15" name="Slide Number Placeholder 7">
            <a:extLst>
              <a:ext uri="{FF2B5EF4-FFF2-40B4-BE49-F238E27FC236}">
                <a16:creationId xmlns:a16="http://schemas.microsoft.com/office/drawing/2014/main" id="{A5574C46-83EF-5901-4229-8E0E2770FC56}"/>
              </a:ext>
            </a:extLst>
          </p:cNvPr>
          <p:cNvSpPr>
            <a:spLocks noGrp="1"/>
          </p:cNvSpPr>
          <p:nvPr>
            <p:ph type="sldNum" sz="quarter" idx="12"/>
          </p:nvPr>
        </p:nvSpPr>
        <p:spPr/>
        <p:txBody>
          <a:bodyPr/>
          <a:lstStyle/>
          <a:p>
            <a:pPr algn="l"/>
            <a:r>
              <a:rPr lang="en-US" sz="1500">
                <a:solidFill>
                  <a:schemeClr val="bg1"/>
                </a:solidFill>
                <a:latin typeface="Garamond"/>
                <a:cs typeface="Times New Roman"/>
              </a:rPr>
              <a:t>  4    |</a:t>
            </a:r>
          </a:p>
        </p:txBody>
      </p:sp>
      <p:sp>
        <p:nvSpPr>
          <p:cNvPr id="7" name="Rectangle 6">
            <a:extLst>
              <a:ext uri="{FF2B5EF4-FFF2-40B4-BE49-F238E27FC236}">
                <a16:creationId xmlns:a16="http://schemas.microsoft.com/office/drawing/2014/main" id="{BDBEA4D4-D363-DF82-A5CB-340DF9862435}"/>
              </a:ext>
            </a:extLst>
          </p:cNvPr>
          <p:cNvSpPr/>
          <p:nvPr/>
        </p:nvSpPr>
        <p:spPr>
          <a:xfrm>
            <a:off x="1047" y="6177643"/>
            <a:ext cx="12194622" cy="70024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Times New Roman"/>
              <a:ea typeface="Calibri"/>
              <a:cs typeface="Calibri"/>
            </a:endParaRPr>
          </a:p>
        </p:txBody>
      </p:sp>
      <p:pic>
        <p:nvPicPr>
          <p:cNvPr id="9" name="Graphic 8" descr="A white letter on a black background&#10;&#10;AI-generated content may be incorrect.">
            <a:extLst>
              <a:ext uri="{FF2B5EF4-FFF2-40B4-BE49-F238E27FC236}">
                <a16:creationId xmlns:a16="http://schemas.microsoft.com/office/drawing/2014/main" id="{7CBC15A7-DBC7-CAEA-E44D-0712069985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26082" y="6357113"/>
            <a:ext cx="455773" cy="35291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DD38596E-7918-3512-1465-F9308A7999E3}"/>
              </a:ext>
            </a:extLst>
          </p:cNvPr>
          <p:cNvPicPr>
            <a:picLocks noChangeAspect="1"/>
          </p:cNvPicPr>
          <p:nvPr/>
        </p:nvPicPr>
        <p:blipFill>
          <a:blip r:embed="rId4"/>
          <a:srcRect l="16176" t="28713" r="16544" b="23762"/>
          <a:stretch/>
        </p:blipFill>
        <p:spPr>
          <a:xfrm>
            <a:off x="743672" y="6177831"/>
            <a:ext cx="2630708" cy="692855"/>
          </a:xfrm>
          <a:prstGeom prst="rect">
            <a:avLst/>
          </a:prstGeom>
        </p:spPr>
      </p:pic>
      <p:sp>
        <p:nvSpPr>
          <p:cNvPr id="3" name="Slide Number Placeholder 7">
            <a:extLst>
              <a:ext uri="{FF2B5EF4-FFF2-40B4-BE49-F238E27FC236}">
                <a16:creationId xmlns:a16="http://schemas.microsoft.com/office/drawing/2014/main" id="{84E1AE93-408F-34BF-D124-318107F28D5C}"/>
              </a:ext>
            </a:extLst>
          </p:cNvPr>
          <p:cNvSpPr>
            <a:spLocks noGrp="1"/>
          </p:cNvSpPr>
          <p:nvPr/>
        </p:nvSpPr>
        <p:spPr>
          <a:xfrm>
            <a:off x="-1438" y="6351041"/>
            <a:ext cx="9693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a:solidFill>
                  <a:schemeClr val="bg1"/>
                </a:solidFill>
                <a:latin typeface="Garamond"/>
                <a:cs typeface="Times New Roman"/>
              </a:rPr>
              <a:t>   9     |</a:t>
            </a:r>
          </a:p>
        </p:txBody>
      </p:sp>
    </p:spTree>
    <p:extLst>
      <p:ext uri="{BB962C8B-B14F-4D97-AF65-F5344CB8AC3E}">
        <p14:creationId xmlns:p14="http://schemas.microsoft.com/office/powerpoint/2010/main" val="3651324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cfc496-633d-4fed-b9a1-80ebac830bfc" xsi:nil="true"/>
    <lcf76f155ced4ddcb4097134ff3c332f xmlns="50c730c9-dd0d-4899-80b8-249058eacbe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DF4AB75741934585B49C574C3B9B2D" ma:contentTypeVersion="12" ma:contentTypeDescription="Create a new document." ma:contentTypeScope="" ma:versionID="b3544c0cc88d38835dcc2fafca8287ab">
  <xsd:schema xmlns:xsd="http://www.w3.org/2001/XMLSchema" xmlns:xs="http://www.w3.org/2001/XMLSchema" xmlns:p="http://schemas.microsoft.com/office/2006/metadata/properties" xmlns:ns2="50c730c9-dd0d-4899-80b8-249058eacbed" xmlns:ns3="5ecfc496-633d-4fed-b9a1-80ebac830bfc" targetNamespace="http://schemas.microsoft.com/office/2006/metadata/properties" ma:root="true" ma:fieldsID="70d3f10233f888ac9af7a6520b2a0262" ns2:_="" ns3:_="">
    <xsd:import namespace="50c730c9-dd0d-4899-80b8-249058eacbed"/>
    <xsd:import namespace="5ecfc496-633d-4fed-b9a1-80ebac830b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730c9-dd0d-4899-80b8-249058eac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9a8f194-becd-4f93-a34b-b9b3045b787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cfc496-633d-4fed-b9a1-80ebac830b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bda3c14-c5aa-49e1-92c9-648535492e29}" ma:internalName="TaxCatchAll" ma:showField="CatchAllData" ma:web="5ecfc496-633d-4fed-b9a1-80ebac830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8DF3A2-DB6B-491F-BCAC-6A8D85186E28}">
  <ds:schemaRefs>
    <ds:schemaRef ds:uri="50c730c9-dd0d-4899-80b8-249058eacbed"/>
    <ds:schemaRef ds:uri="5ecfc496-633d-4fed-b9a1-80ebac830bf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5847EA-8B32-4270-9F91-873145CF9E46}">
  <ds:schemaRefs>
    <ds:schemaRef ds:uri="http://schemas.microsoft.com/sharepoint/v3/contenttype/forms"/>
  </ds:schemaRefs>
</ds:datastoreItem>
</file>

<file path=customXml/itemProps3.xml><?xml version="1.0" encoding="utf-8"?>
<ds:datastoreItem xmlns:ds="http://schemas.openxmlformats.org/officeDocument/2006/customXml" ds:itemID="{1921A39C-E3D0-4005-959C-F924D7EFD1F8}">
  <ds:schemaRefs>
    <ds:schemaRef ds:uri="50c730c9-dd0d-4899-80b8-249058eacbed"/>
    <ds:schemaRef ds:uri="5ecfc496-633d-4fed-b9a1-80ebac830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893ce20-a697-4fd6-a4da-14011f6a471d}" enabled="1" method="Standard" siteId="{a8eec281-aaa3-4dae-ac9b-9a398b9215e7}"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18</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Agenda</vt:lpstr>
      <vt:lpstr>Disclaimer</vt:lpstr>
      <vt:lpstr>Activity #1: Write an Email</vt:lpstr>
      <vt:lpstr>Rhetorical Situation</vt:lpstr>
      <vt:lpstr>Activity #2: Write a Text Message</vt:lpstr>
      <vt:lpstr>Rhetorical Situation</vt:lpstr>
      <vt:lpstr>Contextual Differences</vt:lpstr>
      <vt:lpstr>Contextual Differences</vt:lpstr>
      <vt:lpstr>Beyond the "Standard" Email</vt:lpstr>
      <vt:lpstr>Beyond the "Standard" Email</vt:lpstr>
      <vt:lpstr>Beyond the "Standard" Email</vt:lpstr>
      <vt:lpstr>What do you think of this email?</vt:lpstr>
      <vt:lpstr>What do you think of this email?</vt:lpstr>
      <vt:lpstr>Professional Emails Strategies</vt:lpstr>
      <vt:lpstr>Professional Emails Resources</vt:lpstr>
      <vt:lpstr>Practicing Self-Compassion</vt:lpstr>
      <vt:lpstr>Recap</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61</cp:revision>
  <dcterms:created xsi:type="dcterms:W3CDTF">2025-06-20T18:05:13Z</dcterms:created>
  <dcterms:modified xsi:type="dcterms:W3CDTF">2026-04-02T14:59:43Z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0x01010093DF4AB75741934585B49C574C3B9B2D</vt:lpwstr>
  </property>
  <property fmtid="{D5CDD505-2E9C-101B-9397-08002B2CF9AE}" pid="3" name="MediaServiceImageTags">
    <vt:lpwstr/>
  </property>
</Properties>
</file>