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94" r:id="rId5"/>
    <p:sldId id="283" r:id="rId6"/>
    <p:sldId id="284" r:id="rId7"/>
    <p:sldId id="295" r:id="rId8"/>
    <p:sldId id="296" r:id="rId9"/>
    <p:sldId id="300" r:id="rId10"/>
    <p:sldId id="306" r:id="rId11"/>
    <p:sldId id="309" r:id="rId12"/>
    <p:sldId id="310" r:id="rId13"/>
    <p:sldId id="313" r:id="rId14"/>
    <p:sldId id="298" r:id="rId15"/>
    <p:sldId id="303" r:id="rId16"/>
    <p:sldId id="304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F3844C-AD13-B31B-FF7A-98ACC8D00095}" name="McMartin-Miller, Crissy" initials="MC" userId="S::cmcmartin@northeastern.edu::d3e40641-5283-4b02-a32f-c813a604aa39" providerId="AD"/>
  <p188:author id="{7DA7B2F6-A787-0FF3-99DC-C4E12834EDD5}" name="Sheehy, Cameron" initials="SC" userId="S::ca.sheehy@northeastern.edu::65cb5e2b-dbd0-49ce-8c33-9ad7e6b930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BED42-589F-F68B-D457-647175AD6C27}" v="250" dt="2026-04-02T15:06:13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hy, Cameron" userId="S::ca.sheehy@northeastern.edu::65cb5e2b-dbd0-49ce-8c33-9ad7e6b930ad" providerId="AD" clId="Web-{959BED42-589F-F68B-D457-647175AD6C27}"/>
    <pc:docChg chg="addSld delSld modSld">
      <pc:chgData name="Sheehy, Cameron" userId="S::ca.sheehy@northeastern.edu::65cb5e2b-dbd0-49ce-8c33-9ad7e6b930ad" providerId="AD" clId="Web-{959BED42-589F-F68B-D457-647175AD6C27}" dt="2026-04-02T15:06:13.091" v="214" actId="20577"/>
      <pc:docMkLst>
        <pc:docMk/>
      </pc:docMkLst>
      <pc:sldChg chg="addSp delSp modSp">
        <pc:chgData name="Sheehy, Cameron" userId="S::ca.sheehy@northeastern.edu::65cb5e2b-dbd0-49ce-8c33-9ad7e6b930ad" providerId="AD" clId="Web-{959BED42-589F-F68B-D457-647175AD6C27}" dt="2026-04-02T15:04:57.073" v="178" actId="20577"/>
        <pc:sldMkLst>
          <pc:docMk/>
          <pc:sldMk cId="2230451805" sldId="283"/>
        </pc:sldMkLst>
        <pc:spChg chg="add mod">
          <ac:chgData name="Sheehy, Cameron" userId="S::ca.sheehy@northeastern.edu::65cb5e2b-dbd0-49ce-8c33-9ad7e6b930ad" providerId="AD" clId="Web-{959BED42-589F-F68B-D457-647175AD6C27}" dt="2026-04-02T15:04:57.073" v="178" actId="20577"/>
          <ac:spMkLst>
            <pc:docMk/>
            <pc:sldMk cId="2230451805" sldId="283"/>
            <ac:spMk id="4" creationId="{0CF21542-AFE7-E70F-839D-ACA78078EA4E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5:04:54.526" v="175"/>
          <ac:spMkLst>
            <pc:docMk/>
            <pc:sldMk cId="2230451805" sldId="283"/>
            <ac:spMk id="6" creationId="{35DEFCCB-30D7-7117-37B6-B377586FFA2C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04.167" v="181" actId="20577"/>
        <pc:sldMkLst>
          <pc:docMk/>
          <pc:sldMk cId="4221552377" sldId="284"/>
        </pc:sldMkLst>
        <pc:spChg chg="add mod">
          <ac:chgData name="Sheehy, Cameron" userId="S::ca.sheehy@northeastern.edu::65cb5e2b-dbd0-49ce-8c33-9ad7e6b930ad" providerId="AD" clId="Web-{959BED42-589F-F68B-D457-647175AD6C27}" dt="2026-04-02T15:05:04.167" v="181" actId="20577"/>
          <ac:spMkLst>
            <pc:docMk/>
            <pc:sldMk cId="4221552377" sldId="284"/>
            <ac:spMk id="6" creationId="{585718E3-09A0-A113-DEF4-B537C977C455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5:05:00.432" v="179"/>
          <ac:spMkLst>
            <pc:docMk/>
            <pc:sldMk cId="4221552377" sldId="284"/>
            <ac:spMk id="17" creationId="{28139C13-E7D8-C9A9-C76F-58CCF3A9581E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4:50.854" v="174" actId="20577"/>
        <pc:sldMkLst>
          <pc:docMk/>
          <pc:sldMk cId="3584381784" sldId="294"/>
        </pc:sldMkLst>
        <pc:spChg chg="add">
          <ac:chgData name="Sheehy, Cameron" userId="S::ca.sheehy@northeastern.edu::65cb5e2b-dbd0-49ce-8c33-9ad7e6b930ad" providerId="AD" clId="Web-{959BED42-589F-F68B-D457-647175AD6C27}" dt="2026-04-02T13:51:09.024" v="162"/>
          <ac:spMkLst>
            <pc:docMk/>
            <pc:sldMk cId="3584381784" sldId="294"/>
            <ac:spMk id="2" creationId="{3A75CAF6-E41A-4B89-2BB6-378A87A32A3F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5:04:50.854" v="174" actId="20577"/>
          <ac:spMkLst>
            <pc:docMk/>
            <pc:sldMk cId="3584381784" sldId="294"/>
            <ac:spMk id="3" creationId="{E1BAE436-D242-9FF1-EB8D-7F86E30FA441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3:51:08.493" v="161"/>
          <ac:spMkLst>
            <pc:docMk/>
            <pc:sldMk cId="3584381784" sldId="294"/>
            <ac:spMk id="10" creationId="{3A75CAF6-E41A-4B89-2BB6-378A87A32A3F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5:04:47.010" v="172"/>
          <ac:spMkLst>
            <pc:docMk/>
            <pc:sldMk cId="3584381784" sldId="294"/>
            <ac:spMk id="24" creationId="{6D75F86F-A3A1-E25C-676C-CE257FD6D4D1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10.854" v="184" actId="20577"/>
        <pc:sldMkLst>
          <pc:docMk/>
          <pc:sldMk cId="3614230863" sldId="295"/>
        </pc:sldMkLst>
        <pc:spChg chg="add mod">
          <ac:chgData name="Sheehy, Cameron" userId="S::ca.sheehy@northeastern.edu::65cb5e2b-dbd0-49ce-8c33-9ad7e6b930ad" providerId="AD" clId="Web-{959BED42-589F-F68B-D457-647175AD6C27}" dt="2026-04-02T15:05:10.854" v="184" actId="20577"/>
          <ac:spMkLst>
            <pc:docMk/>
            <pc:sldMk cId="3614230863" sldId="295"/>
            <ac:spMk id="4" creationId="{40AEF2B1-D8B6-5010-CC4C-FCEA97BFFF15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5:05:07.151" v="182"/>
          <ac:spMkLst>
            <pc:docMk/>
            <pc:sldMk cId="3614230863" sldId="295"/>
            <ac:spMk id="6" creationId="{A2EAFA7B-C7F4-2A92-D6FF-15830909E504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16.745" v="187" actId="20577"/>
        <pc:sldMkLst>
          <pc:docMk/>
          <pc:sldMk cId="1731909660" sldId="296"/>
        </pc:sldMkLst>
        <pc:spChg chg="add mod">
          <ac:chgData name="Sheehy, Cameron" userId="S::ca.sheehy@northeastern.edu::65cb5e2b-dbd0-49ce-8c33-9ad7e6b930ad" providerId="AD" clId="Web-{959BED42-589F-F68B-D457-647175AD6C27}" dt="2026-04-02T15:05:16.745" v="187" actId="20577"/>
          <ac:spMkLst>
            <pc:docMk/>
            <pc:sldMk cId="1731909660" sldId="296"/>
            <ac:spMk id="4" creationId="{AE9D0A83-23EF-FAE9-BCBE-1848D98AD8D4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5:05:13.292" v="185"/>
          <ac:spMkLst>
            <pc:docMk/>
            <pc:sldMk cId="1731909660" sldId="296"/>
            <ac:spMk id="11" creationId="{33B0B7B3-DD1A-F13E-A83A-A88A1600C473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55.950" v="205" actId="20577"/>
        <pc:sldMkLst>
          <pc:docMk/>
          <pc:sldMk cId="1446766309" sldId="298"/>
        </pc:sldMkLst>
        <pc:spChg chg="add del mod">
          <ac:chgData name="Sheehy, Cameron" userId="S::ca.sheehy@northeastern.edu::65cb5e2b-dbd0-49ce-8c33-9ad7e6b930ad" providerId="AD" clId="Web-{959BED42-589F-F68B-D457-647175AD6C27}" dt="2026-04-02T15:05:53.528" v="203"/>
          <ac:spMkLst>
            <pc:docMk/>
            <pc:sldMk cId="1446766309" sldId="298"/>
            <ac:spMk id="3" creationId="{CE2C1880-3D31-60CB-F2D4-454ADF032F14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5:05:55.950" v="205" actId="20577"/>
          <ac:spMkLst>
            <pc:docMk/>
            <pc:sldMk cId="1446766309" sldId="298"/>
            <ac:spMk id="8" creationId="{BB9E1CFE-CDFB-C178-484A-643CE834D991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3:20.969" v="53" actId="20577"/>
          <ac:spMkLst>
            <pc:docMk/>
            <pc:sldMk cId="1446766309" sldId="298"/>
            <ac:spMk id="39" creationId="{E94E41DF-16B7-5CC0-CC98-FB8CDA87660C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3:41:01.514" v="11"/>
          <ac:spMkLst>
            <pc:docMk/>
            <pc:sldMk cId="1446766309" sldId="298"/>
            <ac:spMk id="47" creationId="{DF49E655-F18B-016B-CE81-04BD9EB40742}"/>
          </ac:spMkLst>
        </pc:spChg>
      </pc:sldChg>
      <pc:sldChg chg="addSp delSp modSp add">
        <pc:chgData name="Sheehy, Cameron" userId="S::ca.sheehy@northeastern.edu::65cb5e2b-dbd0-49ce-8c33-9ad7e6b930ad" providerId="AD" clId="Web-{959BED42-589F-F68B-D457-647175AD6C27}" dt="2026-04-02T15:06:13.091" v="214" actId="20577"/>
        <pc:sldMkLst>
          <pc:docMk/>
          <pc:sldMk cId="3834247635" sldId="299"/>
        </pc:sldMkLst>
        <pc:spChg chg="add mod">
          <ac:chgData name="Sheehy, Cameron" userId="S::ca.sheehy@northeastern.edu::65cb5e2b-dbd0-49ce-8c33-9ad7e6b930ad" providerId="AD" clId="Web-{959BED42-589F-F68B-D457-647175AD6C27}" dt="2026-04-02T15:06:13.091" v="214" actId="20577"/>
          <ac:spMkLst>
            <pc:docMk/>
            <pc:sldMk cId="3834247635" sldId="299"/>
            <ac:spMk id="5" creationId="{461A4C40-736B-A026-29EC-B482EEE8BE55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6:10.044" v="212"/>
          <ac:spMkLst>
            <pc:docMk/>
            <pc:sldMk cId="3834247635" sldId="299"/>
            <ac:spMk id="11" creationId="{8E515C22-4DE0-81BE-1D33-22FE3C5AB13D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22.557" v="190" actId="20577"/>
        <pc:sldMkLst>
          <pc:docMk/>
          <pc:sldMk cId="2435719310" sldId="300"/>
        </pc:sldMkLst>
        <pc:spChg chg="mod">
          <ac:chgData name="Sheehy, Cameron" userId="S::ca.sheehy@northeastern.edu::65cb5e2b-dbd0-49ce-8c33-9ad7e6b930ad" providerId="AD" clId="Web-{959BED42-589F-F68B-D457-647175AD6C27}" dt="2026-04-02T13:50:18.067" v="157" actId="1076"/>
          <ac:spMkLst>
            <pc:docMk/>
            <pc:sldMk cId="2435719310" sldId="300"/>
            <ac:spMk id="3" creationId="{D7E15536-B53F-74C4-A560-B9FF2A3F7DC3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50:09.832" v="156" actId="20577"/>
          <ac:spMkLst>
            <pc:docMk/>
            <pc:sldMk cId="2435719310" sldId="300"/>
            <ac:spMk id="4" creationId="{BB9BACE0-031F-F128-57AD-56FFE76073A8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5:05:22.557" v="190" actId="20577"/>
          <ac:spMkLst>
            <pc:docMk/>
            <pc:sldMk cId="2435719310" sldId="300"/>
            <ac:spMk id="6" creationId="{D82CD14D-A6A8-C84D-539A-DCB571436899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50:26.756" v="160" actId="20577"/>
          <ac:spMkLst>
            <pc:docMk/>
            <pc:sldMk cId="2435719310" sldId="300"/>
            <ac:spMk id="39" creationId="{E7AD4B32-8E50-C1D2-3334-4EE4AD34B9D3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5:19.495" v="188"/>
          <ac:spMkLst>
            <pc:docMk/>
            <pc:sldMk cId="2435719310" sldId="300"/>
            <ac:spMk id="47" creationId="{79B22B3B-8EFE-02DE-E9A2-2F65F705C89F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6:00.919" v="208" actId="20577"/>
        <pc:sldMkLst>
          <pc:docMk/>
          <pc:sldMk cId="2576329120" sldId="303"/>
        </pc:sldMkLst>
        <pc:spChg chg="add del mod">
          <ac:chgData name="Sheehy, Cameron" userId="S::ca.sheehy@northeastern.edu::65cb5e2b-dbd0-49ce-8c33-9ad7e6b930ad" providerId="AD" clId="Web-{959BED42-589F-F68B-D457-647175AD6C27}" dt="2026-04-02T15:05:57.856" v="206"/>
          <ac:spMkLst>
            <pc:docMk/>
            <pc:sldMk cId="2576329120" sldId="303"/>
            <ac:spMk id="4" creationId="{80115E6D-C840-2196-F32F-43B09F0FDC2E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3:41:07.873" v="14"/>
          <ac:spMkLst>
            <pc:docMk/>
            <pc:sldMk cId="2576329120" sldId="303"/>
            <ac:spMk id="6" creationId="{EBD4B1E0-0CF3-76A7-6A04-79D4FD0382B4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5:06:00.919" v="208" actId="20577"/>
          <ac:spMkLst>
            <pc:docMk/>
            <pc:sldMk cId="2576329120" sldId="303"/>
            <ac:spMk id="8" creationId="{720C9A3C-A8DC-76F5-E974-B129793EF6F9}"/>
          </ac:spMkLst>
        </pc:spChg>
      </pc:sldChg>
      <pc:sldChg chg="addSp delSp modSp add del delAnim">
        <pc:chgData name="Sheehy, Cameron" userId="S::ca.sheehy@northeastern.edu::65cb5e2b-dbd0-49ce-8c33-9ad7e6b930ad" providerId="AD" clId="Web-{959BED42-589F-F68B-D457-647175AD6C27}" dt="2026-04-02T15:06:06.028" v="211" actId="20577"/>
        <pc:sldMkLst>
          <pc:docMk/>
          <pc:sldMk cId="2862404168" sldId="304"/>
        </pc:sldMkLst>
        <pc:spChg chg="mod">
          <ac:chgData name="Sheehy, Cameron" userId="S::ca.sheehy@northeastern.edu::65cb5e2b-dbd0-49ce-8c33-9ad7e6b930ad" providerId="AD" clId="Web-{959BED42-589F-F68B-D457-647175AD6C27}" dt="2026-04-02T14:12:50.857" v="167" actId="20577"/>
          <ac:spMkLst>
            <pc:docMk/>
            <pc:sldMk cId="2862404168" sldId="304"/>
            <ac:spMk id="2" creationId="{2AE057FD-5108-FCFD-BE00-D04A847668BE}"/>
          </ac:spMkLst>
        </pc:spChg>
        <pc:spChg chg="del">
          <ac:chgData name="Sheehy, Cameron" userId="S::ca.sheehy@northeastern.edu::65cb5e2b-dbd0-49ce-8c33-9ad7e6b930ad" providerId="AD" clId="Web-{959BED42-589F-F68B-D457-647175AD6C27}" dt="2026-04-02T14:12:53.247" v="168"/>
          <ac:spMkLst>
            <pc:docMk/>
            <pc:sldMk cId="2862404168" sldId="304"/>
            <ac:spMk id="4" creationId="{F4032BE9-1497-2754-DE6B-33CCACE56725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6:03.341" v="209"/>
          <ac:spMkLst>
            <pc:docMk/>
            <pc:sldMk cId="2862404168" sldId="304"/>
            <ac:spMk id="5" creationId="{B95A9EA8-24F2-381E-AB94-A7F1DE51C2E3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5:06:06.028" v="211" actId="20577"/>
          <ac:spMkLst>
            <pc:docMk/>
            <pc:sldMk cId="2862404168" sldId="304"/>
            <ac:spMk id="7" creationId="{3B686E5F-DB18-6602-563B-DC795E292EFC}"/>
          </ac:spMkLst>
        </pc:spChg>
        <pc:picChg chg="del">
          <ac:chgData name="Sheehy, Cameron" userId="S::ca.sheehy@northeastern.edu::65cb5e2b-dbd0-49ce-8c33-9ad7e6b930ad" providerId="AD" clId="Web-{959BED42-589F-F68B-D457-647175AD6C27}" dt="2026-04-02T14:12:53.247" v="169"/>
          <ac:picMkLst>
            <pc:docMk/>
            <pc:sldMk cId="2862404168" sldId="304"/>
            <ac:picMk id="7" creationId="{AD4A5C83-8267-4125-A84E-539ACCB8DC55}"/>
          </ac:picMkLst>
        </pc:picChg>
      </pc:sldChg>
      <pc:sldChg chg="addSp delSp modSp">
        <pc:chgData name="Sheehy, Cameron" userId="S::ca.sheehy@northeastern.edu::65cb5e2b-dbd0-49ce-8c33-9ad7e6b930ad" providerId="AD" clId="Web-{959BED42-589F-F68B-D457-647175AD6C27}" dt="2026-04-02T15:05:28.058" v="193" actId="20577"/>
        <pc:sldMkLst>
          <pc:docMk/>
          <pc:sldMk cId="3448137753" sldId="306"/>
        </pc:sldMkLst>
        <pc:spChg chg="add mod">
          <ac:chgData name="Sheehy, Cameron" userId="S::ca.sheehy@northeastern.edu::65cb5e2b-dbd0-49ce-8c33-9ad7e6b930ad" providerId="AD" clId="Web-{959BED42-589F-F68B-D457-647175AD6C27}" dt="2026-04-02T15:05:28.058" v="193" actId="20577"/>
          <ac:spMkLst>
            <pc:docMk/>
            <pc:sldMk cId="3448137753" sldId="306"/>
            <ac:spMk id="3" creationId="{38D8ABEF-DC3A-4F41-0EB0-B349CA9C88D7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9:27.204" v="139" actId="20577"/>
          <ac:spMkLst>
            <pc:docMk/>
            <pc:sldMk cId="3448137753" sldId="306"/>
            <ac:spMk id="28" creationId="{FE193960-83BC-C65A-5E74-B4596E266538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5:25.120" v="191"/>
          <ac:spMkLst>
            <pc:docMk/>
            <pc:sldMk cId="3448137753" sldId="306"/>
            <ac:spMk id="47" creationId="{0F70B4DC-A1DB-1288-6351-AC39B53190E2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34.401" v="196" actId="20577"/>
        <pc:sldMkLst>
          <pc:docMk/>
          <pc:sldMk cId="4161957938" sldId="309"/>
        </pc:sldMkLst>
        <pc:spChg chg="add mod">
          <ac:chgData name="Sheehy, Cameron" userId="S::ca.sheehy@northeastern.edu::65cb5e2b-dbd0-49ce-8c33-9ad7e6b930ad" providerId="AD" clId="Web-{959BED42-589F-F68B-D457-647175AD6C27}" dt="2026-04-02T15:05:34.401" v="196" actId="20577"/>
          <ac:spMkLst>
            <pc:docMk/>
            <pc:sldMk cId="4161957938" sldId="309"/>
            <ac:spMk id="3" creationId="{1948E87E-8D5F-3383-9A7F-F749780278D6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9:16.094" v="138" actId="20577"/>
          <ac:spMkLst>
            <pc:docMk/>
            <pc:sldMk cId="4161957938" sldId="309"/>
            <ac:spMk id="4" creationId="{2FCF4CAB-FEE9-2ADE-C4F7-F59486D7F4E3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9:06.921" v="135" actId="14100"/>
          <ac:spMkLst>
            <pc:docMk/>
            <pc:sldMk cId="4161957938" sldId="309"/>
            <ac:spMk id="6" creationId="{FDB9995A-A2CD-5794-650C-DDC328C98A4C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9:00.936" v="133" actId="14100"/>
          <ac:spMkLst>
            <pc:docMk/>
            <pc:sldMk cId="4161957938" sldId="309"/>
            <ac:spMk id="39" creationId="{1FEDB9E4-4DEC-4AE5-4A07-1BCADA2CAE45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5:31.667" v="194"/>
          <ac:spMkLst>
            <pc:docMk/>
            <pc:sldMk cId="4161957938" sldId="309"/>
            <ac:spMk id="47" creationId="{089F763A-5E8F-7B05-B306-A5CBDB7424B0}"/>
          </ac:spMkLst>
        </pc:spChg>
      </pc:sldChg>
      <pc:sldChg chg="addSp delSp modSp">
        <pc:chgData name="Sheehy, Cameron" userId="S::ca.sheehy@northeastern.edu::65cb5e2b-dbd0-49ce-8c33-9ad7e6b930ad" providerId="AD" clId="Web-{959BED42-589F-F68B-D457-647175AD6C27}" dt="2026-04-02T15:05:40.324" v="199" actId="20577"/>
        <pc:sldMkLst>
          <pc:docMk/>
          <pc:sldMk cId="1542075472" sldId="310"/>
        </pc:sldMkLst>
        <pc:spChg chg="add mod">
          <ac:chgData name="Sheehy, Cameron" userId="S::ca.sheehy@northeastern.edu::65cb5e2b-dbd0-49ce-8c33-9ad7e6b930ad" providerId="AD" clId="Web-{959BED42-589F-F68B-D457-647175AD6C27}" dt="2026-04-02T15:05:40.324" v="199" actId="20577"/>
          <ac:spMkLst>
            <pc:docMk/>
            <pc:sldMk cId="1542075472" sldId="310"/>
            <ac:spMk id="3" creationId="{757185B4-1141-42CF-8916-CDEE36DF91F2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5:45.252" v="86" actId="1076"/>
          <ac:spMkLst>
            <pc:docMk/>
            <pc:sldMk cId="1542075472" sldId="310"/>
            <ac:spMk id="4" creationId="{4D65A5B9-BAF7-04D3-5496-0F62E8A6B155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6:19.612" v="90" actId="20577"/>
          <ac:spMkLst>
            <pc:docMk/>
            <pc:sldMk cId="1542075472" sldId="310"/>
            <ac:spMk id="39" creationId="{67044853-1469-CF55-FB4C-6E9AC7EE9930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5:37.542" v="197"/>
          <ac:spMkLst>
            <pc:docMk/>
            <pc:sldMk cId="1542075472" sldId="310"/>
            <ac:spMk id="47" creationId="{4F505988-E8C6-D524-3B4F-04C3DACB5864}"/>
          </ac:spMkLst>
        </pc:spChg>
      </pc:sldChg>
      <pc:sldChg chg="modSp del">
        <pc:chgData name="Sheehy, Cameron" userId="S::ca.sheehy@northeastern.edu::65cb5e2b-dbd0-49ce-8c33-9ad7e6b930ad" providerId="AD" clId="Web-{959BED42-589F-F68B-D457-647175AD6C27}" dt="2026-04-02T13:48:30.980" v="126"/>
        <pc:sldMkLst>
          <pc:docMk/>
          <pc:sldMk cId="917985082" sldId="311"/>
        </pc:sldMkLst>
        <pc:spChg chg="mod">
          <ac:chgData name="Sheehy, Cameron" userId="S::ca.sheehy@northeastern.edu::65cb5e2b-dbd0-49ce-8c33-9ad7e6b930ad" providerId="AD" clId="Web-{959BED42-589F-F68B-D457-647175AD6C27}" dt="2026-04-02T13:44:26.173" v="73" actId="20577"/>
          <ac:spMkLst>
            <pc:docMk/>
            <pc:sldMk cId="917985082" sldId="311"/>
            <ac:spMk id="4" creationId="{02F4EA6A-AE3A-3258-FAE2-6FE1D28C87A6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3:34.688" v="55" actId="20577"/>
          <ac:spMkLst>
            <pc:docMk/>
            <pc:sldMk cId="917985082" sldId="311"/>
            <ac:spMk id="39" creationId="{4D372391-D8B2-AD9A-621F-0102EAB1CA47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0:48.764" v="6" actId="14100"/>
          <ac:spMkLst>
            <pc:docMk/>
            <pc:sldMk cId="917985082" sldId="311"/>
            <ac:spMk id="47" creationId="{F02658EF-ABEF-3506-3CAD-2BB0CDC229CA}"/>
          </ac:spMkLst>
        </pc:spChg>
      </pc:sldChg>
      <pc:sldChg chg="modSp add del">
        <pc:chgData name="Sheehy, Cameron" userId="S::ca.sheehy@northeastern.edu::65cb5e2b-dbd0-49ce-8c33-9ad7e6b930ad" providerId="AD" clId="Web-{959BED42-589F-F68B-D457-647175AD6C27}" dt="2026-04-02T14:02:32.216" v="163"/>
        <pc:sldMkLst>
          <pc:docMk/>
          <pc:sldMk cId="3871627528" sldId="312"/>
        </pc:sldMkLst>
        <pc:spChg chg="mod">
          <ac:chgData name="Sheehy, Cameron" userId="S::ca.sheehy@northeastern.edu::65cb5e2b-dbd0-49ce-8c33-9ad7e6b930ad" providerId="AD" clId="Web-{959BED42-589F-F68B-D457-647175AD6C27}" dt="2026-04-02T13:42:04.765" v="35" actId="20577"/>
          <ac:spMkLst>
            <pc:docMk/>
            <pc:sldMk cId="3871627528" sldId="312"/>
            <ac:spMk id="4" creationId="{F4032BE9-1497-2754-DE6B-33CCACE56725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2:42.406" v="48" actId="20577"/>
          <ac:spMkLst>
            <pc:docMk/>
            <pc:sldMk cId="3871627528" sldId="312"/>
            <ac:spMk id="8" creationId="{DC60434D-FA43-F7BE-7495-8BF14E4386D9}"/>
          </ac:spMkLst>
        </pc:spChg>
        <pc:spChg chg="mod">
          <ac:chgData name="Sheehy, Cameron" userId="S::ca.sheehy@northeastern.edu::65cb5e2b-dbd0-49ce-8c33-9ad7e6b930ad" providerId="AD" clId="Web-{959BED42-589F-F68B-D457-647175AD6C27}" dt="2026-04-02T13:41:32.577" v="19" actId="20577"/>
          <ac:spMkLst>
            <pc:docMk/>
            <pc:sldMk cId="3871627528" sldId="312"/>
            <ac:spMk id="11" creationId="{8E515C22-4DE0-81BE-1D33-22FE3C5AB13D}"/>
          </ac:spMkLst>
        </pc:spChg>
      </pc:sldChg>
      <pc:sldChg chg="addSp delSp modSp add replId addAnim delAnim">
        <pc:chgData name="Sheehy, Cameron" userId="S::ca.sheehy@northeastern.edu::65cb5e2b-dbd0-49ce-8c33-9ad7e6b930ad" providerId="AD" clId="Web-{959BED42-589F-F68B-D457-647175AD6C27}" dt="2026-04-02T15:05:47.465" v="202" actId="20577"/>
        <pc:sldMkLst>
          <pc:docMk/>
          <pc:sldMk cId="2490995577" sldId="313"/>
        </pc:sldMkLst>
        <pc:spChg chg="add mod">
          <ac:chgData name="Sheehy, Cameron" userId="S::ca.sheehy@northeastern.edu::65cb5e2b-dbd0-49ce-8c33-9ad7e6b930ad" providerId="AD" clId="Web-{959BED42-589F-F68B-D457-647175AD6C27}" dt="2026-04-02T15:05:47.465" v="202" actId="20577"/>
          <ac:spMkLst>
            <pc:docMk/>
            <pc:sldMk cId="2490995577" sldId="313"/>
            <ac:spMk id="3" creationId="{B3890679-E38F-CAEB-D42A-D685BEFDAD8C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3:47:30.113" v="111"/>
          <ac:spMkLst>
            <pc:docMk/>
            <pc:sldMk cId="2490995577" sldId="313"/>
            <ac:spMk id="4" creationId="{14CCBB23-F4FE-7990-0F41-27F94B9D4D84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3:47:55.898" v="116" actId="1076"/>
          <ac:spMkLst>
            <pc:docMk/>
            <pc:sldMk cId="2490995577" sldId="313"/>
            <ac:spMk id="6" creationId="{724FFF29-AB69-1BDC-958D-03C34C2F4EAC}"/>
          </ac:spMkLst>
        </pc:spChg>
        <pc:spChg chg="add mod">
          <ac:chgData name="Sheehy, Cameron" userId="S::ca.sheehy@northeastern.edu::65cb5e2b-dbd0-49ce-8c33-9ad7e6b930ad" providerId="AD" clId="Web-{959BED42-589F-F68B-D457-647175AD6C27}" dt="2026-04-02T13:48:26.135" v="125" actId="20577"/>
          <ac:spMkLst>
            <pc:docMk/>
            <pc:sldMk cId="2490995577" sldId="313"/>
            <ac:spMk id="10" creationId="{7A83BC61-358D-FF23-BABD-E4052CB9A184}"/>
          </ac:spMkLst>
        </pc:spChg>
        <pc:spChg chg="add del mod">
          <ac:chgData name="Sheehy, Cameron" userId="S::ca.sheehy@northeastern.edu::65cb5e2b-dbd0-49ce-8c33-9ad7e6b930ad" providerId="AD" clId="Web-{959BED42-589F-F68B-D457-647175AD6C27}" dt="2026-04-02T13:48:14.884" v="122"/>
          <ac:spMkLst>
            <pc:docMk/>
            <pc:sldMk cId="2490995577" sldId="313"/>
            <ac:spMk id="12" creationId="{79A64FF1-25C4-85A7-E269-2D4DB8814292}"/>
          </ac:spMkLst>
        </pc:spChg>
        <pc:spChg chg="add del mod">
          <ac:chgData name="Sheehy, Cameron" userId="S::ca.sheehy@northeastern.edu::65cb5e2b-dbd0-49ce-8c33-9ad7e6b930ad" providerId="AD" clId="Web-{959BED42-589F-F68B-D457-647175AD6C27}" dt="2026-04-02T13:48:16.213" v="123"/>
          <ac:spMkLst>
            <pc:docMk/>
            <pc:sldMk cId="2490995577" sldId="313"/>
            <ac:spMk id="14" creationId="{2AE23A43-6490-1C5C-45A9-9EA1C4A4B1F1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3:47:25.519" v="110"/>
          <ac:spMkLst>
            <pc:docMk/>
            <pc:sldMk cId="2490995577" sldId="313"/>
            <ac:spMk id="39" creationId="{8F004577-3755-3D79-0CC7-631E28A4C91F}"/>
          </ac:spMkLst>
        </pc:spChg>
        <pc:spChg chg="del mod">
          <ac:chgData name="Sheehy, Cameron" userId="S::ca.sheehy@northeastern.edu::65cb5e2b-dbd0-49ce-8c33-9ad7e6b930ad" providerId="AD" clId="Web-{959BED42-589F-F68B-D457-647175AD6C27}" dt="2026-04-02T15:05:44.480" v="200"/>
          <ac:spMkLst>
            <pc:docMk/>
            <pc:sldMk cId="2490995577" sldId="313"/>
            <ac:spMk id="47" creationId="{A60EEBCE-60A2-F509-C575-99AE27C914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4C21-2850-4220-9EB5-4E2606A1FA68}" type="datetimeFigureOut"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4A09-A5C1-4583-966B-6CDAB00DEF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3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FEE7-2656-40BC-95A5-5807903940B9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3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FEE7-2656-40BC-95A5-5807903940B9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FEE7-2656-40BC-95A5-5807903940B9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crissy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CF7E-EBA6-2B51-1EAB-4779E2C2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23F2F-5111-568E-9653-4D0226236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F0002-EBB5-1D60-549F-ECEC6E35A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crissy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C4457-2947-8308-21C7-2538D4FE7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77084-2A62-0BF1-1C12-E234A762F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68DE2-C221-2F23-56F0-327653993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261F7-E314-3D52-C93B-2639D6F5B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9C334-81D6-85E4-F448-925B9C3B5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6E4C-165E-7EE8-6E50-9C1E8329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C2297-497D-15F9-A613-80033FE56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D8882-46C3-8C58-CA40-81E585D2A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2E8F1-E1E3-54DE-C5D1-5E3EA6E3E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8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4A09-A5C1-4583-966B-6CDAB00DEFA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sccr.sites.northeastern.edu/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ouec.northeastern.edu/" TargetMode="External"/><Relationship Id="rId7" Type="http://schemas.openxmlformats.org/officeDocument/2006/relationships/hyperlink" Target="https://cssh.northeastern.edu/writingcenter/" TargetMode="External"/><Relationship Id="rId12" Type="http://schemas.openxmlformats.org/officeDocument/2006/relationships/image" Target="../media/image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ls.northeastern.edu/" TargetMode="External"/><Relationship Id="rId11" Type="http://schemas.openxmlformats.org/officeDocument/2006/relationships/hyperlink" Target="https://catalog.northeastern.edu/handbook/" TargetMode="External"/><Relationship Id="rId5" Type="http://schemas.openxmlformats.org/officeDocument/2006/relationships/hyperlink" Target="https://international.northeastern.edu/gss/tutoring/" TargetMode="External"/><Relationship Id="rId10" Type="http://schemas.openxmlformats.org/officeDocument/2006/relationships/hyperlink" Target="https://we-care.studentlife.northeastern.edu/" TargetMode="External"/><Relationship Id="rId4" Type="http://schemas.openxmlformats.org/officeDocument/2006/relationships/hyperlink" Target="https://disabilityaccessservices.northeastern.edu/" TargetMode="External"/><Relationship Id="rId9" Type="http://schemas.openxmlformats.org/officeDocument/2006/relationships/hyperlink" Target="https://international.northeastern.edu/og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hyperlink" Target="https://web.penjiapp.com/communities/northeastern/it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svg"/><Relationship Id="rId4" Type="http://schemas.openxmlformats.org/officeDocument/2006/relationships/hyperlink" Target="https://international.northeastern.edu/itc/worksho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talog.northeastern.edu/handbook/" TargetMode="External"/><Relationship Id="rId5" Type="http://schemas.openxmlformats.org/officeDocument/2006/relationships/hyperlink" Target="https://osccr.sites.northeastern.edu/academic-integrity-policy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6F5F5F-34F7-805C-C530-D23ADA032520}"/>
              </a:ext>
            </a:extLst>
          </p:cNvPr>
          <p:cNvCxnSpPr/>
          <p:nvPr/>
        </p:nvCxnSpPr>
        <p:spPr>
          <a:xfrm flipH="1">
            <a:off x="5539154" y="1363817"/>
            <a:ext cx="11059" cy="3427125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571C97-5C08-9FE5-B38A-8F833843D31A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18" name="Graphic 1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2347B83-E91B-C11F-F3E6-0A0E0A7EDE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22" name="Picture 2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3D14E26-156C-A468-0074-E90C7953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pic>
        <p:nvPicPr>
          <p:cNvPr id="4" name="Graphic 24" descr="A black and white logo&#10;&#10;AI-generated content may be incorrect.">
            <a:extLst>
              <a:ext uri="{FF2B5EF4-FFF2-40B4-BE49-F238E27FC236}">
                <a16:creationId xmlns:a16="http://schemas.microsoft.com/office/drawing/2014/main" id="{413BB5CA-CA46-B0E9-3562-E10D990728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946" y="1709385"/>
            <a:ext cx="3579925" cy="27449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AAB273-3F45-9340-7CD5-C8C5A05C181B}"/>
              </a:ext>
            </a:extLst>
          </p:cNvPr>
          <p:cNvSpPr>
            <a:spLocks noGrp="1"/>
          </p:cNvSpPr>
          <p:nvPr/>
        </p:nvSpPr>
        <p:spPr>
          <a:xfrm>
            <a:off x="6632331" y="1363120"/>
            <a:ext cx="4591465" cy="171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>
                <a:solidFill>
                  <a:schemeClr val="bg1"/>
                </a:solidFill>
                <a:latin typeface="Garamond"/>
                <a:ea typeface="+mj-lt"/>
                <a:cs typeface="+mj-lt"/>
              </a:rPr>
              <a:t>Classroom Culture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A75CAF6-E41A-4B89-2BB6-378A87A32A3F}"/>
              </a:ext>
            </a:extLst>
          </p:cNvPr>
          <p:cNvSpPr>
            <a:spLocks noGrp="1"/>
          </p:cNvSpPr>
          <p:nvPr/>
        </p:nvSpPr>
        <p:spPr>
          <a:xfrm>
            <a:off x="6627297" y="3081474"/>
            <a:ext cx="4599534" cy="283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alibri"/>
              </a:rPr>
              <a:t>International Tutoring Center</a:t>
            </a:r>
            <a:endParaRPr lang="en-US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Supplemental Academic Services 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Workshop Series</a:t>
            </a:r>
            <a:endParaRPr lang="en-US" b="1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Crissy McMartin-Miller, PhD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Cameron Sheehy, M.Ed.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1BAE436-D242-9FF1-EB8D-7F86E30FA441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     |</a:t>
            </a:r>
          </a:p>
        </p:txBody>
      </p:sp>
    </p:spTree>
    <p:extLst>
      <p:ext uri="{BB962C8B-B14F-4D97-AF65-F5344CB8AC3E}">
        <p14:creationId xmlns:p14="http://schemas.microsoft.com/office/powerpoint/2010/main" val="358438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904E-B89B-F026-59F0-6BD00F55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2351-AE74-64E2-B863-138BD3E9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Communication w/ Instructors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B9FCC-DEE2-6C89-FB4C-EFAF70399E8A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C86F264F-9D3D-A884-8640-C091568117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E38DCCC-66AE-89F9-E8B9-6F045B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4FFF29-AB69-1BDC-958D-03C34C2F4EAC}"/>
              </a:ext>
            </a:extLst>
          </p:cNvPr>
          <p:cNvSpPr/>
          <p:nvPr/>
        </p:nvSpPr>
        <p:spPr>
          <a:xfrm>
            <a:off x="322893" y="1311234"/>
            <a:ext cx="5665854" cy="459052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Letters of Recommendation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First, consider if this is the right person for a letter of recommendation. Ask if they are willing to give you a "strong reference"!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Request </a:t>
            </a:r>
            <a:r>
              <a:rPr lang="en-US" sz="2000" u="sng">
                <a:solidFill>
                  <a:schemeClr val="tx1"/>
                </a:solidFill>
                <a:ea typeface="+mn-lt"/>
                <a:cs typeface="+mn-lt"/>
              </a:rPr>
              <a:t>at least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 two weeks before due date.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Provide information about what to include (e.g., your relationship, a project or experience).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Provide information about application (e.g., resume, essay, description, due date).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For job referrals, ask in advance, though less preparation is usually needed.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Update your recommender on the results.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3BC61-358D-FF23-BABD-E4052CB9A184}"/>
              </a:ext>
            </a:extLst>
          </p:cNvPr>
          <p:cNvSpPr/>
          <p:nvPr/>
        </p:nvSpPr>
        <p:spPr>
          <a:xfrm>
            <a:off x="6257447" y="1313628"/>
            <a:ext cx="5659676" cy="459052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Grade Disputes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tx1"/>
              </a:solidFill>
              <a:latin typeface="Aptos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Sometimes you may find yourself in a situation where you need to discuss your grade...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If the instructor made a mistake in the grading process, it is ok to respectfully reach out and let them know.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However, you cannot and should not ask for a grade if you don't deserve it.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solidFill>
                  <a:schemeClr val="tx1"/>
                </a:solidFill>
                <a:ea typeface="+mn-lt"/>
                <a:cs typeface="+mn-lt"/>
              </a:rPr>
              <a:t>Discussion: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When is it appropriate to question your grade?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3890679-E38F-CAEB-D42A-D685BEFDAD8C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10   |</a:t>
            </a:r>
          </a:p>
        </p:txBody>
      </p:sp>
    </p:spTree>
    <p:extLst>
      <p:ext uri="{BB962C8B-B14F-4D97-AF65-F5344CB8AC3E}">
        <p14:creationId xmlns:p14="http://schemas.microsoft.com/office/powerpoint/2010/main" val="24909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6517-AB8A-4042-217B-0D4752E6B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94E41DF-16B7-5CC0-CC98-FB8CDA87660C}"/>
              </a:ext>
            </a:extLst>
          </p:cNvPr>
          <p:cNvSpPr/>
          <p:nvPr/>
        </p:nvSpPr>
        <p:spPr>
          <a:xfrm>
            <a:off x="199675" y="1332111"/>
            <a:ext cx="8791804" cy="45788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 dirty="0">
                <a:solidFill>
                  <a:srgbClr val="C00000"/>
                </a:solidFill>
                <a:latin typeface="Garamond"/>
              </a:rPr>
              <a:t>On-Campus Supports</a:t>
            </a:r>
            <a:endParaRPr lang="en-US" sz="2500" b="1" dirty="0">
              <a:solidFill>
                <a:srgbClr val="C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Office of University Equity and Compliance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https://ouec.northeastern.edu/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Disability Access Services(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https://disabilityaccessservices.northeastern.edu/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ITC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https://international.northeastern.edu/itc/tutoring/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00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Global Learner Support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https://gls.northeastern.edu/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000" dirty="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Writing Center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https://cssh.northeastern.edu/writingcenter/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000" dirty="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OSCCR (</a:t>
            </a:r>
            <a:r>
              <a:rPr lang="en-US" sz="2000" dirty="0">
                <a:solidFill>
                  <a:schemeClr val="tx1"/>
                </a:solidFill>
                <a:latin typeface="Apto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https://osccr.sites.northeastern.edu/</a:t>
            </a:r>
            <a:r>
              <a:rPr lang="en-US" sz="2000" dirty="0">
                <a:solidFill>
                  <a:schemeClr val="tx1"/>
                </a:solidFill>
                <a:latin typeface="Aptos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Office of Global Services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https://international.northeastern.edu/ogs/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We Care Office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https://we-care.studentlife.northeastern.edu/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000" dirty="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Student Handbook 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https://catalog.northeastern.edu/handbook/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Friends and Classmates</a:t>
            </a:r>
            <a:endParaRPr lang="en-US" dirty="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/>
              </a:rPr>
              <a:t>Instructors and Teaching Staff / Academic</a:t>
            </a:r>
            <a:r>
              <a:rPr lang="en-US" sz="2000" dirty="0">
                <a:solidFill>
                  <a:schemeClr val="tx1"/>
                </a:solidFill>
              </a:rPr>
              <a:t> Advising Staff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27D27-6E9F-8FC0-3FDD-EFD34B74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Classroom Culture Resources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9B732-4435-6F17-FD0F-3A21DCAA0A87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29A31034-66D6-1AB1-0293-09B82F973E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DE0003A-8BB4-E5E5-41D8-0720EFB796E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484748-E340-4BEC-8ADF-9F4F6848BE9B}"/>
              </a:ext>
            </a:extLst>
          </p:cNvPr>
          <p:cNvSpPr txBox="1">
            <a:spLocks/>
          </p:cNvSpPr>
          <p:nvPr/>
        </p:nvSpPr>
        <p:spPr>
          <a:xfrm>
            <a:off x="9194460" y="1335847"/>
            <a:ext cx="2786768" cy="456773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Activity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Let's explore some classroom culture resources!</a:t>
            </a:r>
            <a:endParaRPr lang="en-US" sz="2000">
              <a:latin typeface="Apto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Browse one (or more) of these supports.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ea typeface="Calibri"/>
                <a:cs typeface="Calibri"/>
              </a:rPr>
              <a:t>Share your own resources in the chat!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E1CFE-CDFB-C178-484A-643CE834D991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11   |</a:t>
            </a:r>
          </a:p>
        </p:txBody>
      </p:sp>
    </p:spTree>
    <p:extLst>
      <p:ext uri="{BB962C8B-B14F-4D97-AF65-F5344CB8AC3E}">
        <p14:creationId xmlns:p14="http://schemas.microsoft.com/office/powerpoint/2010/main" val="14467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58ED3-2BB6-76BF-1709-1753FC2B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0153-3F79-CDB8-7519-56E69ABB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73" y="118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Practicing Self-Compassion</a:t>
            </a:r>
            <a:endParaRPr lang="en-US" sz="4000" b="1">
              <a:solidFill>
                <a:srgbClr val="C00000"/>
              </a:solidFill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1417-E9B2-FE31-B379-021FB2DC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76" y="1077154"/>
            <a:ext cx="11320529" cy="507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500">
                <a:latin typeface="Aptos"/>
                <a:ea typeface="Calibri"/>
                <a:cs typeface="Calibri"/>
              </a:rPr>
              <a:t>Be kind to yourself. Everyone struggles with classroom culture!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AE898FA8-4362-75C7-F1A6-284ED489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84406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 9    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7BB51-CF9E-2BA7-AAF4-8A37482C7762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823142C-4BCD-DDFE-0F05-C447B6ED8C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744018C-2C30-E068-0AD9-E7103B6C1D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31B6A97-665F-161C-1D97-9B3877D46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73684"/>
              </p:ext>
            </p:extLst>
          </p:nvPr>
        </p:nvGraphicFramePr>
        <p:xfrm>
          <a:off x="398059" y="1717343"/>
          <a:ext cx="11399384" cy="38932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99692">
                  <a:extLst>
                    <a:ext uri="{9D8B030D-6E8A-4147-A177-3AD203B41FA5}">
                      <a16:colId xmlns:a16="http://schemas.microsoft.com/office/drawing/2014/main" val="2771529130"/>
                    </a:ext>
                  </a:extLst>
                </a:gridCol>
                <a:gridCol w="5699692">
                  <a:extLst>
                    <a:ext uri="{9D8B030D-6E8A-4147-A177-3AD203B41FA5}">
                      <a16:colId xmlns:a16="http://schemas.microsoft.com/office/drawing/2014/main" val="3496994204"/>
                    </a:ext>
                  </a:extLst>
                </a:gridCol>
              </a:tblGrid>
              <a:tr h="53700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sng" strike="noStrike" noProof="0">
                          <a:solidFill>
                            <a:srgbClr val="C00000"/>
                          </a:solidFill>
                          <a:latin typeface="Garamond"/>
                        </a:rPr>
                        <a:t>Anxious Thinking</a:t>
                      </a:r>
                      <a:endParaRPr lang="en-US" sz="2000" b="1" u="sng">
                        <a:solidFill>
                          <a:srgbClr val="C00000"/>
                        </a:solidFill>
                        <a:latin typeface="Garamond"/>
                      </a:endParaRP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sng" strike="noStrike" noProof="0">
                          <a:solidFill>
                            <a:srgbClr val="C00000"/>
                          </a:solidFill>
                          <a:latin typeface="Garamond"/>
                        </a:rPr>
                        <a:t>Growth Mindset Reframing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72603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"My English isn't good enough to speak up in class or during discussions."</a:t>
                      </a:r>
                      <a:endParaRPr lang="en-US">
                        <a:latin typeface="Aptos"/>
                      </a:endParaRP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"Participating will help me improve, and if I need an alternative, I can always reach out and ask."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28036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"I'm nervous to communicate with instructors because I might sound rude or unprofessional."</a:t>
                      </a:r>
                      <a:endParaRPr lang="en-US">
                        <a:latin typeface="Aptos"/>
                      </a:endParaRP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"Communication is a skill I can practice. Plus, instructors appreciate student communicate."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28139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"Everyone else seems to know exactly how things work here, and I feel so lost."</a:t>
                      </a:r>
                      <a:endParaRPr lang="en-US"/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"Everyone is always figuring things out. It’s normal to need time to adjust, and can ask for support."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30410"/>
                  </a:ext>
                </a:extLst>
              </a:tr>
              <a:tr h="83906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"I'm worried about getting in trouble if I don't perfectly follow the syllabus or policies."</a:t>
                      </a:r>
                      <a:endParaRPr lang="en-US"/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"I can carefully read everything and ask clarifying questions to better understand expectations."</a:t>
                      </a:r>
                      <a:endParaRPr lang="en-US"/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97439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0C9A3C-A8DC-76F5-E974-B129793EF6F9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12   |</a:t>
            </a:r>
          </a:p>
        </p:txBody>
      </p:sp>
    </p:spTree>
    <p:extLst>
      <p:ext uri="{BB962C8B-B14F-4D97-AF65-F5344CB8AC3E}">
        <p14:creationId xmlns:p14="http://schemas.microsoft.com/office/powerpoint/2010/main" val="25763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F769-893A-05E1-086B-2A7DD561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57FD-5108-FCFD-BE00-D04A8476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Recap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1A15-D320-9759-9D34-F2D1FE83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20" y="1324198"/>
            <a:ext cx="9367371" cy="20992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>
                <a:latin typeface="Aptos"/>
                <a:ea typeface="Calibri"/>
                <a:cs typeface="Calibri"/>
              </a:rPr>
              <a:t>Consider what culture is and why there may be differences.</a:t>
            </a:r>
            <a:endParaRPr lang="en-US" sz="250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>
                <a:latin typeface="Aptos"/>
                <a:ea typeface="Calibri"/>
                <a:cs typeface="Calibri"/>
              </a:rPr>
              <a:t>Familiarize yourself with university-wide norms (e.g., policies in the student handbook) and </a:t>
            </a:r>
            <a:r>
              <a:rPr lang="en-US" sz="2500" i="1">
                <a:latin typeface="Aptos"/>
                <a:ea typeface="Calibri"/>
                <a:cs typeface="Calibri"/>
              </a:rPr>
              <a:t>ESPECIALLY</a:t>
            </a:r>
            <a:r>
              <a:rPr lang="en-US" sz="2500">
                <a:latin typeface="Aptos"/>
                <a:ea typeface="Calibri"/>
                <a:cs typeface="Calibri"/>
              </a:rPr>
              <a:t> your course syllabi.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>
                <a:latin typeface="Aptos"/>
                <a:ea typeface="Calibri"/>
                <a:cs typeface="Calibri"/>
              </a:rPr>
              <a:t>Consult resources to support you.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>
                <a:latin typeface="Aptos"/>
                <a:ea typeface="Calibri"/>
                <a:cs typeface="Calibri"/>
              </a:rPr>
              <a:t>Practice self-compassion and reframe your thinking.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243C4-419E-C569-2A49-CAB1F6074CE5}"/>
              </a:ext>
            </a:extLst>
          </p:cNvPr>
          <p:cNvSpPr txBox="1"/>
          <p:nvPr/>
        </p:nvSpPr>
        <p:spPr>
          <a:xfrm>
            <a:off x="8984776" y="1727731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Garamond"/>
              </a:rPr>
              <a:t>Any 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A6254-8942-600A-2150-563C5280188E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16" name="Graphic 1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19A5FFC3-475C-C404-6D04-FB7A490821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8" name="Picture 1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20C7DB4-0049-BAD6-6672-2981E1EAC5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B686E5F-DB18-6602-563B-DC795E292EFC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13   |</a:t>
            </a:r>
          </a:p>
        </p:txBody>
      </p:sp>
    </p:spTree>
    <p:extLst>
      <p:ext uri="{BB962C8B-B14F-4D97-AF65-F5344CB8AC3E}">
        <p14:creationId xmlns:p14="http://schemas.microsoft.com/office/powerpoint/2010/main" val="28624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F769-893A-05E1-086B-2A7DD561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4A5C83-8267-4125-A84E-539ACCB8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9" y="3428443"/>
            <a:ext cx="190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057FD-5108-FCFD-BE00-D04A8476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Next Steps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2BE9-1497-2754-DE6B-33CCACE56725}"/>
              </a:ext>
            </a:extLst>
          </p:cNvPr>
          <p:cNvSpPr txBox="1"/>
          <p:nvPr/>
        </p:nvSpPr>
        <p:spPr>
          <a:xfrm>
            <a:off x="3048721" y="3837765"/>
            <a:ext cx="7417367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Garamond"/>
              </a:rPr>
              <a:t>Attend an </a:t>
            </a:r>
            <a:r>
              <a:rPr lang="en-US" sz="2500" b="1">
                <a:solidFill>
                  <a:srgbClr val="C00000"/>
                </a:solidFill>
                <a:latin typeface="Garamond"/>
              </a:rPr>
              <a:t>Upcoming Workshop!</a:t>
            </a:r>
            <a:endParaRPr lang="en-US" sz="2500" b="1" dirty="0">
              <a:solidFill>
                <a:srgbClr val="C00000"/>
              </a:solidFill>
              <a:latin typeface="Garamond"/>
            </a:endParaRPr>
          </a:p>
          <a:p>
            <a:r>
              <a:rPr lang="en-US" sz="2000">
                <a:ea typeface="+mn-lt"/>
                <a:cs typeface="+mn-lt"/>
              </a:rPr>
              <a:t>See our upcoming workshops by using the QR code or by visiting </a:t>
            </a:r>
            <a:r>
              <a:rPr lang="en-US" sz="2000" dirty="0">
                <a:ea typeface="+mn-lt"/>
                <a:cs typeface="+mn-lt"/>
                <a:hlinkClick r:id="rId4"/>
              </a:rPr>
              <a:t>https://international.northeastern.edu/itc/workshops/</a:t>
            </a:r>
            <a:r>
              <a:rPr lang="en-US" sz="2000" dirty="0">
                <a:ea typeface="+mn-lt"/>
                <a:cs typeface="+mn-lt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A6254-8942-600A-2150-563C5280188E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16" name="Graphic 1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19A5FFC3-475C-C404-6D04-FB7A490821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8" name="Picture 1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20C7DB4-0049-BAD6-6672-2981E1EAC5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0434D-FA43-F7BE-7495-8BF14E4386D9}"/>
              </a:ext>
            </a:extLst>
          </p:cNvPr>
          <p:cNvSpPr txBox="1"/>
          <p:nvPr/>
        </p:nvSpPr>
        <p:spPr>
          <a:xfrm>
            <a:off x="1320235" y="1482317"/>
            <a:ext cx="8005746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Garamond"/>
              </a:rPr>
              <a:t>Book a 1-on-1 Tutoring Appointment!</a:t>
            </a:r>
            <a:endParaRPr lang="en-US" sz="2500" b="1" dirty="0">
              <a:solidFill>
                <a:srgbClr val="C00000"/>
              </a:solidFill>
              <a:latin typeface="Garamond"/>
            </a:endParaRPr>
          </a:p>
          <a:p>
            <a:r>
              <a:rPr lang="en-US" sz="2000">
                <a:ea typeface="+mn-lt"/>
                <a:cs typeface="+mn-lt"/>
              </a:rPr>
              <a:t>View our tutors' schedules and book by using the QR code or by visiting </a:t>
            </a:r>
            <a:r>
              <a:rPr lang="en-US" sz="2000" dirty="0">
                <a:ea typeface="+mn-lt"/>
                <a:cs typeface="+mn-lt"/>
                <a:hlinkClick r:id="rId7"/>
              </a:rPr>
              <a:t>https://web.penjiapp.com/communities/northeastern/itc/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02FE1A5-01EA-1BCB-6820-B29D8C7F1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677" y="1077892"/>
            <a:ext cx="1905000" cy="1905000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61A4C40-736B-A026-29EC-B482EEE8BE55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14   |</a:t>
            </a:r>
          </a:p>
        </p:txBody>
      </p:sp>
    </p:spTree>
    <p:extLst>
      <p:ext uri="{BB962C8B-B14F-4D97-AF65-F5344CB8AC3E}">
        <p14:creationId xmlns:p14="http://schemas.microsoft.com/office/powerpoint/2010/main" val="383424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FC23-51C8-C4AC-3C3D-0F6D5A85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403" y="2286837"/>
            <a:ext cx="1896609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Agenda</a:t>
            </a:r>
            <a:endParaRPr lang="en-US" sz="4000" b="1">
              <a:solidFill>
                <a:srgbClr val="C00000"/>
              </a:solidFill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D386-47F5-718C-2C62-235A8294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746" y="762494"/>
            <a:ext cx="6117370" cy="46465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What is Culture?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Reasons for Differences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University-Wide &amp; Course-Specific Norms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Academic Integrity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Classroom Participation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Communication w/ Instructors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Practicing Self-Compassion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Recap &amp; Next Steps</a:t>
            </a:r>
            <a:endParaRPr lang="en-US" sz="2500">
              <a:latin typeface="Aptos"/>
              <a:ea typeface="Calibri"/>
              <a:cs typeface="Calibri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2E105063-98BA-A4E0-0D0D-D1120135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 4   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1B223-72FE-C440-781C-8EA3606F6615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9" name="Graphic 8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57C10B94-8773-93F4-7AC1-24208AEEB6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F6F8762-6AA4-9074-0278-DD1E2413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CF21542-AFE7-E70F-839D-ACA78078EA4E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2     |</a:t>
            </a:r>
          </a:p>
        </p:txBody>
      </p:sp>
    </p:spTree>
    <p:extLst>
      <p:ext uri="{BB962C8B-B14F-4D97-AF65-F5344CB8AC3E}">
        <p14:creationId xmlns:p14="http://schemas.microsoft.com/office/powerpoint/2010/main" val="22304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CCC2-9BAD-8C61-04FC-B2BDB96D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049B-5C1B-CBBB-06E2-08C2BFFF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Disclaimer</a:t>
            </a:r>
            <a:endParaRPr lang="en-US" sz="4000" b="1">
              <a:solidFill>
                <a:srgbClr val="C00000"/>
              </a:solidFill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895A-8A51-1469-64B2-2ECB574A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7" y="1313996"/>
            <a:ext cx="5901590" cy="3763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500">
                <a:latin typeface="Aptos"/>
                <a:ea typeface="Calibri"/>
                <a:cs typeface="Calibri"/>
              </a:rPr>
              <a:t>This is an overview.</a:t>
            </a:r>
            <a:endParaRPr lang="en-US">
              <a:latin typeface="Aptos"/>
            </a:endParaRPr>
          </a:p>
          <a:p>
            <a:pPr marL="0" indent="0" algn="ctr">
              <a:buNone/>
            </a:pPr>
            <a:endParaRPr lang="en-US" sz="2500">
              <a:latin typeface="Apto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500">
                <a:latin typeface="Aptos"/>
              </a:rPr>
              <a:t>Each person is different with their own unique background, interests, needs, abilities, and context.</a:t>
            </a:r>
            <a:endParaRPr lang="en-US">
              <a:latin typeface="Aptos"/>
            </a:endParaRPr>
          </a:p>
          <a:p>
            <a:pPr marL="0" indent="0" algn="ctr">
              <a:buNone/>
            </a:pPr>
            <a:endParaRPr lang="en-US" sz="2500">
              <a:latin typeface="Apto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500">
                <a:latin typeface="Aptos"/>
                <a:ea typeface="Calibri"/>
                <a:cs typeface="Calibri"/>
              </a:rPr>
              <a:t>Even the same person can be different today than they were yesterday or will be tomorrow.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20D4A-7B17-BC71-946D-755715E9BB08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07562050-9116-76B5-D1A2-1645360CC0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BC900E-BD49-0382-E649-02D5983675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59E86-3151-AC64-BB99-A83928C81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943" y="1545311"/>
            <a:ext cx="4911143" cy="3277673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85718E3-09A0-A113-DEF4-B537C977C455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3     |</a:t>
            </a:r>
          </a:p>
        </p:txBody>
      </p:sp>
    </p:spTree>
    <p:extLst>
      <p:ext uri="{BB962C8B-B14F-4D97-AF65-F5344CB8AC3E}">
        <p14:creationId xmlns:p14="http://schemas.microsoft.com/office/powerpoint/2010/main" val="422155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BC19B-9697-C409-3837-DE96003D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D85B-437F-7CA5-4112-7CA50550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What is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42C9-A6EE-DC63-0983-69959F3D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996"/>
            <a:ext cx="10527323" cy="2112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500"/>
          </a:p>
          <a:p>
            <a:pPr marL="0" indent="0" algn="ctr">
              <a:buNone/>
            </a:pPr>
            <a:r>
              <a:rPr lang="en-US" sz="2500">
                <a:ea typeface="+mn-lt"/>
                <a:cs typeface="+mn-lt"/>
              </a:rPr>
              <a:t>"There is a downside to the instinctive use of the term </a:t>
            </a:r>
            <a:r>
              <a:rPr lang="en-US" sz="2500" i="1">
                <a:ea typeface="+mn-lt"/>
                <a:cs typeface="+mn-lt"/>
              </a:rPr>
              <a:t>culture </a:t>
            </a:r>
            <a:r>
              <a:rPr lang="en-US" sz="2500">
                <a:ea typeface="+mn-lt"/>
                <a:cs typeface="+mn-lt"/>
              </a:rPr>
              <a:t>as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>
                <a:ea typeface="+mn-lt"/>
                <a:cs typeface="+mn-lt"/>
              </a:rPr>
              <a:t>container of coherence: The container leaks."</a:t>
            </a: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500"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>
                <a:ea typeface="+mn-lt"/>
                <a:cs typeface="+mn-lt"/>
              </a:rPr>
              <a:t>     —</a:t>
            </a:r>
            <a:r>
              <a:rPr lang="en-US" sz="25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 </a:t>
            </a:r>
            <a:r>
              <a:rPr lang="en-US" sz="2500" b="1">
                <a:solidFill>
                  <a:srgbClr val="C00000"/>
                </a:solidFill>
                <a:latin typeface="Garamond"/>
                <a:ea typeface="+mn-lt"/>
                <a:cs typeface="+mn-lt"/>
              </a:rPr>
              <a:t>McDermott &amp; </a:t>
            </a:r>
            <a:r>
              <a:rPr lang="en-US" sz="2500" b="1" err="1">
                <a:solidFill>
                  <a:srgbClr val="C00000"/>
                </a:solidFill>
                <a:latin typeface="Garamond"/>
                <a:ea typeface="+mn-lt"/>
                <a:cs typeface="+mn-lt"/>
              </a:rPr>
              <a:t>Varenne</a:t>
            </a:r>
            <a:r>
              <a:rPr lang="en-US" sz="2500" b="1">
                <a:solidFill>
                  <a:srgbClr val="C00000"/>
                </a:solidFill>
                <a:latin typeface="Garamond"/>
                <a:ea typeface="+mn-lt"/>
                <a:cs typeface="+mn-lt"/>
              </a:rPr>
              <a:t> (1995, p. 325), "Culture as Disability"</a:t>
            </a:r>
            <a:endParaRPr lang="en-US" sz="2500" b="1" i="1">
              <a:solidFill>
                <a:srgbClr val="C00000"/>
              </a:solidFill>
              <a:latin typeface="Garamond"/>
              <a:ea typeface="+mn-lt"/>
              <a:cs typeface="+mn-lt"/>
            </a:endParaRP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2E11E9F-704D-03EC-0D2F-479EC2C1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 5    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892BF-C7AB-5C3D-9EE3-CB8F9D674D81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3D25D8C8-9CDB-ED85-D8B5-DC6FBB649F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E658D83-D748-0AA8-E95D-5F92AE932A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D1464C-0EA5-159C-1947-0B11FF7739D6}"/>
              </a:ext>
            </a:extLst>
          </p:cNvPr>
          <p:cNvSpPr txBox="1">
            <a:spLocks/>
          </p:cNvSpPr>
          <p:nvPr/>
        </p:nvSpPr>
        <p:spPr>
          <a:xfrm>
            <a:off x="6260123" y="3599940"/>
            <a:ext cx="5235717" cy="2573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What language(s) do you use?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How do you address instructors?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How do you address classmates?</a:t>
            </a: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How do you communicate with instructors?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How do you communicate with classmates?</a:t>
            </a: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What does class participation look like?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What is the classroom structure like?</a:t>
            </a:r>
            <a:endParaRPr lang="en-US" sz="20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7892E5-13E9-2E09-729A-B4FD3C5D9FB5}"/>
              </a:ext>
            </a:extLst>
          </p:cNvPr>
          <p:cNvSpPr txBox="1">
            <a:spLocks/>
          </p:cNvSpPr>
          <p:nvPr/>
        </p:nvSpPr>
        <p:spPr>
          <a:xfrm>
            <a:off x="691662" y="3599939"/>
            <a:ext cx="4875632" cy="2573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rgbClr val="C00000"/>
                </a:solidFill>
                <a:latin typeface="Garamond"/>
                <a:ea typeface="+mn-lt"/>
                <a:cs typeface="+mn-lt"/>
              </a:rPr>
              <a:t>What is the classroom culture like at universities in your home country?</a:t>
            </a:r>
            <a:endParaRPr lang="en-US" sz="3000" b="1">
              <a:solidFill>
                <a:srgbClr val="C00000"/>
              </a:solidFill>
              <a:latin typeface="Garamond"/>
            </a:endParaRPr>
          </a:p>
        </p:txBody>
      </p:sp>
      <p:pic>
        <p:nvPicPr>
          <p:cNvPr id="10" name="Picture 9" descr="Fixing a Leaky Bucket | Think Orange">
            <a:extLst>
              <a:ext uri="{FF2B5EF4-FFF2-40B4-BE49-F238E27FC236}">
                <a16:creationId xmlns:a16="http://schemas.microsoft.com/office/drawing/2014/main" id="{47EC017D-607B-E5DA-0A85-431DC7C8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51" b="4651"/>
          <a:stretch>
            <a:fillRect/>
          </a:stretch>
        </p:blipFill>
        <p:spPr>
          <a:xfrm>
            <a:off x="9460375" y="120270"/>
            <a:ext cx="2733577" cy="1582445"/>
          </a:xfrm>
          <a:prstGeom prst="rect">
            <a:avLst/>
          </a:prstGeom>
        </p:spPr>
      </p:pic>
      <p:pic>
        <p:nvPicPr>
          <p:cNvPr id="12" name="Picture 11" descr="Galvanised Bucket Heavy Duty Metal Pail 9,12,15,18 L Water Feed Coal Fire  Ash">
            <a:extLst>
              <a:ext uri="{FF2B5EF4-FFF2-40B4-BE49-F238E27FC236}">
                <a16:creationId xmlns:a16="http://schemas.microsoft.com/office/drawing/2014/main" id="{B14727DD-A6FC-D532-CF87-3FA155824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248" y="331084"/>
            <a:ext cx="1016161" cy="977579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0AEF2B1-D8B6-5010-CC4C-FCEA97BFFF15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4     |</a:t>
            </a:r>
          </a:p>
        </p:txBody>
      </p:sp>
    </p:spTree>
    <p:extLst>
      <p:ext uri="{BB962C8B-B14F-4D97-AF65-F5344CB8AC3E}">
        <p14:creationId xmlns:p14="http://schemas.microsoft.com/office/powerpoint/2010/main" val="36142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035D-EE62-8F6C-BCD7-A689303D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Reasons for Differences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CC1D-5C36-8DE6-F99C-10610566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313996"/>
            <a:ext cx="4826940" cy="44694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Disabilities or Different Abilities</a:t>
            </a:r>
            <a:endParaRPr lang="en-US" sz="2500">
              <a:ea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Geographic Location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Home Country (or Countries)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Cultural Background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Socioeconomic Status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ea typeface="Calibri"/>
                <a:cs typeface="Calibri"/>
              </a:rPr>
              <a:t>Age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>
                <a:ea typeface="Calibri"/>
                <a:cs typeface="Calibri"/>
              </a:rPr>
              <a:t>...and many more!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500">
              <a:latin typeface="Aptos"/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500" u="sng">
                <a:latin typeface="Aptos"/>
                <a:ea typeface="Calibri"/>
                <a:cs typeface="Calibri"/>
              </a:rPr>
              <a:t>Reminder: Everyone's different!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DC34A-1BA1-9A47-94DA-E8055C3631C8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B6321352-366F-1799-AB81-26655D58F1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73FC750-BD63-BB81-13F2-9F5A9DF97C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75FC5-DFF8-CB5B-38C9-71E04485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995" y="1848181"/>
            <a:ext cx="4643376" cy="25732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E9D0A83-23EF-FAE9-BCBE-1848D98AD8D4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5     |</a:t>
            </a:r>
          </a:p>
        </p:txBody>
      </p:sp>
    </p:spTree>
    <p:extLst>
      <p:ext uri="{BB962C8B-B14F-4D97-AF65-F5344CB8AC3E}">
        <p14:creationId xmlns:p14="http://schemas.microsoft.com/office/powerpoint/2010/main" val="17319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1E852-A94C-864A-D815-091C3027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3FFA-77D9-4499-3B9B-EACE772E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University-Wide &amp; Course-Specific Norms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4D7C2-B44B-3494-8728-1EEABE1649E9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9FBFAB8-0355-9F35-1733-CB09CDCAC0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E950079-946C-828F-B8FC-6DEC8E75B7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7AD4B32-8E50-C1D2-3334-4EE4AD34B9D3}"/>
              </a:ext>
            </a:extLst>
          </p:cNvPr>
          <p:cNvSpPr/>
          <p:nvPr/>
        </p:nvSpPr>
        <p:spPr>
          <a:xfrm>
            <a:off x="312455" y="1321673"/>
            <a:ext cx="5674620" cy="459052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University-Wide</a:t>
            </a: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Listen to understand, not judge. Critique ideas, not people. Be respectful to others.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Follow all academic integrity policies.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Read course syllabi thoroughly.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Be on time to class and meetings. 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Participate in class.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You don't need to ask permission to use the restroom or leave class.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If you need extra assistance, reach out to instructors and on-campus offices for support.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BACE0-031F-F128-57AD-56FFE76073A8}"/>
              </a:ext>
            </a:extLst>
          </p:cNvPr>
          <p:cNvSpPr/>
          <p:nvPr/>
        </p:nvSpPr>
        <p:spPr>
          <a:xfrm>
            <a:off x="6267885" y="1334505"/>
            <a:ext cx="5668442" cy="459052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Course-Specific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latin typeface="Aptos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How do I address teaching staff?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How do I contact teaching staff?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What are required or recommended materials?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What is the expected background knowledge?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How is participation evaluated?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What are policies for collaborating with others, citing sources, and using artificial intelligence?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</a:rPr>
              <a:t>How should I submit my assignments (e.g., what file type, what method for submission, where)? Are there extensions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? How do I request them?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What is excused/unexcused absences policy?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68">
            <a:extLst>
              <a:ext uri="{FF2B5EF4-FFF2-40B4-BE49-F238E27FC236}">
                <a16:creationId xmlns:a16="http://schemas.microsoft.com/office/drawing/2014/main" id="{D7E15536-B53F-74C4-A560-B9FF2A3F7DC3}"/>
              </a:ext>
            </a:extLst>
          </p:cNvPr>
          <p:cNvSpPr txBox="1"/>
          <p:nvPr/>
        </p:nvSpPr>
        <p:spPr>
          <a:xfrm rot="21000000">
            <a:off x="9798381" y="339887"/>
            <a:ext cx="3458307" cy="1988106"/>
          </a:xfrm>
          <a:prstGeom prst="irregularSeal1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cs typeface="Segoe UI"/>
              </a:rPr>
              <a:t>Always read</a:t>
            </a:r>
            <a:endParaRPr lang="en-US"/>
          </a:p>
          <a:p>
            <a:pPr algn="ctr"/>
            <a:r>
              <a:rPr lang="en-US" sz="2000">
                <a:cs typeface="Segoe UI"/>
              </a:rPr>
              <a:t>the syllabus!</a:t>
            </a:r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82CD14D-A6A8-C84D-539A-DCB571436899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6     |</a:t>
            </a:r>
          </a:p>
        </p:txBody>
      </p:sp>
    </p:spTree>
    <p:extLst>
      <p:ext uri="{BB962C8B-B14F-4D97-AF65-F5344CB8AC3E}">
        <p14:creationId xmlns:p14="http://schemas.microsoft.com/office/powerpoint/2010/main" val="24357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4" grpId="0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55C85-A4B0-219D-BF17-05D69C082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D64C-ABA9-6082-C33F-E00F023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Academic Integrity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9740B-A15C-91C2-5F42-FDE725A7D920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E22ABF22-C13C-A1E8-6238-F25A9C89C5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4FAF2B3-B923-FD6E-C787-B3B1750EAC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E193960-83BC-C65A-5E74-B4596E266538}"/>
              </a:ext>
            </a:extLst>
          </p:cNvPr>
          <p:cNvSpPr/>
          <p:nvPr/>
        </p:nvSpPr>
        <p:spPr>
          <a:xfrm>
            <a:off x="3552092" y="1322782"/>
            <a:ext cx="8457378" cy="459052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 dirty="0">
                <a:solidFill>
                  <a:srgbClr val="C00000"/>
                </a:solidFill>
                <a:latin typeface="Garamond"/>
              </a:rPr>
              <a:t>Are these examples of plagiarism in North America?</a:t>
            </a: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Turning in a paper you bought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Turning in a paper your friend wrote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Turning in a paper completely written by AI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Turning in the same paper for two different classes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Copying/pasting w/o quotation marks or a citation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Copying/pasting w/o quotation marks but with a citation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Copying/pasting with quotation marks but no citation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Paraphrasing w/o a citation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Summarizing w/o a citation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58DBAE-1EE7-D531-824A-B5968C0F005E}"/>
              </a:ext>
            </a:extLst>
          </p:cNvPr>
          <p:cNvSpPr/>
          <p:nvPr/>
        </p:nvSpPr>
        <p:spPr>
          <a:xfrm>
            <a:off x="175846" y="1332111"/>
            <a:ext cx="3199898" cy="45788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Links</a:t>
            </a: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Academic Integrity Policy (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https://osccr.sites.northeastern.edu/academic-integrity-policy/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>
              <a:solidFill>
                <a:schemeClr val="tx1"/>
              </a:solidFill>
              <a:ea typeface="+mn-lt"/>
              <a:cs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Student Handbook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https://catalog.northeastern.edu/handbook/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8D8ABEF-DC3A-4F41-0EB0-B349CA9C88D7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7     |</a:t>
            </a:r>
          </a:p>
        </p:txBody>
      </p:sp>
    </p:spTree>
    <p:extLst>
      <p:ext uri="{BB962C8B-B14F-4D97-AF65-F5344CB8AC3E}">
        <p14:creationId xmlns:p14="http://schemas.microsoft.com/office/powerpoint/2010/main" val="34481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9ED73-B070-F852-6B98-04ABDEBF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56C1-40C8-81E2-354F-63F5F8D8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Classroom Participation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8D9A6-1D99-0051-28E6-2DD3425EB45F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12C3EC3C-ADDA-5E84-CF60-EA841164FC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2F13726-66E0-BA62-6780-762B02FC50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FEDB9E4-4DEC-4AE5-4A07-1BCADA2CAE45}"/>
              </a:ext>
            </a:extLst>
          </p:cNvPr>
          <p:cNvSpPr/>
          <p:nvPr/>
        </p:nvSpPr>
        <p:spPr>
          <a:xfrm>
            <a:off x="219795" y="3020234"/>
            <a:ext cx="5881267" cy="29024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Interrupting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Interruptions are not always rude!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Some may be seen as neutral (e.g., clarification requests or repairs) or to build rapport (e.g., demonstrations of understanding or empathy). 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How interruptions are seen depends</a:t>
            </a:r>
            <a:r>
              <a:rPr lang="en-US" sz="2000">
                <a:solidFill>
                  <a:schemeClr val="tx1"/>
                </a:solidFill>
              </a:rPr>
              <a:t> on context 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and the </a:t>
            </a:r>
            <a:r>
              <a:rPr lang="en-US" sz="2000">
                <a:solidFill>
                  <a:schemeClr val="tx1"/>
                </a:solidFill>
              </a:rPr>
              <a:t>relationship between speakers.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CF4CAB-FEE9-2ADE-C4F7-F59486D7F4E3}"/>
              </a:ext>
            </a:extLst>
          </p:cNvPr>
          <p:cNvSpPr/>
          <p:nvPr/>
        </p:nvSpPr>
        <p:spPr>
          <a:xfrm>
            <a:off x="6299200" y="1324067"/>
            <a:ext cx="5678046" cy="460096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Benefits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Encourages students to be prepared for class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Encourages students to pay attention in class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Allows students to clarify concepts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Allows students to apply concepts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Allows students 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to think critically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Provides students with multiple perspectives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Allows students to practice their English language and communication skills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Leaves an impression with the instructor, who may serve as a reference in the future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9995A-A2CD-5794-650C-DDC328C98A4C}"/>
              </a:ext>
            </a:extLst>
          </p:cNvPr>
          <p:cNvSpPr/>
          <p:nvPr/>
        </p:nvSpPr>
        <p:spPr>
          <a:xfrm>
            <a:off x="219795" y="1332111"/>
            <a:ext cx="5881268" cy="144873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General Rule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Read the syllabus! Ask questions. (Get support.)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1948E87E-8D5F-3383-9A7F-F749780278D6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8     |</a:t>
            </a:r>
          </a:p>
        </p:txBody>
      </p:sp>
    </p:spTree>
    <p:extLst>
      <p:ext uri="{BB962C8B-B14F-4D97-AF65-F5344CB8AC3E}">
        <p14:creationId xmlns:p14="http://schemas.microsoft.com/office/powerpoint/2010/main" val="41619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4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8C7AC-1084-2D31-3423-D4561ABC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D289-A342-E7DF-ADA5-3B4865F6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Communication w/ Instructors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A6954-55E6-E685-AC30-86B9E5E3BFBE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4128BC6-F1BB-BD21-C6ED-ACF23AACBC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00BF356-828F-8DA8-87D9-DF9B64F3A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7044853-1469-CF55-FB4C-6E9AC7EE9930}"/>
              </a:ext>
            </a:extLst>
          </p:cNvPr>
          <p:cNvSpPr/>
          <p:nvPr/>
        </p:nvSpPr>
        <p:spPr>
          <a:xfrm>
            <a:off x="318866" y="1332111"/>
            <a:ext cx="5673786" cy="460096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Email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Use professional email conventions (Review our professional emails workshop!).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Use email to ask questions not found in syllabi.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Pay close attention any expectations around email set by your instructors.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Be polite and respect your instructors' time.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When requesting an extension, </a:t>
            </a:r>
            <a:r>
              <a:rPr lang="en-US" sz="2000">
                <a:solidFill>
                  <a:schemeClr val="tx1"/>
                </a:solidFill>
              </a:rPr>
              <a:t>ask 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in </a:t>
            </a:r>
            <a:r>
              <a:rPr lang="en-US" sz="2000">
                <a:solidFill>
                  <a:schemeClr val="tx1"/>
                </a:solidFill>
              </a:rPr>
              <a:t>advance and be direct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No 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need to</a:t>
            </a:r>
            <a:r>
              <a:rPr lang="en-US" sz="2000">
                <a:solidFill>
                  <a:schemeClr val="tx1"/>
                </a:solidFill>
              </a:rPr>
              <a:t> go into much detail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When discussing absences, tell them in advance if possible. No need to go into much detail.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Ask for accommodations if needed.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5A5B9-BAF7-04D3-5496-0F62E8A6B155}"/>
              </a:ext>
            </a:extLst>
          </p:cNvPr>
          <p:cNvSpPr/>
          <p:nvPr/>
        </p:nvSpPr>
        <p:spPr>
          <a:xfrm>
            <a:off x="6253719" y="1324067"/>
            <a:ext cx="5667609" cy="460096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 u="sng">
                <a:solidFill>
                  <a:srgbClr val="C00000"/>
                </a:solidFill>
                <a:latin typeface="Garamond"/>
              </a:rPr>
              <a:t>Office Hours</a:t>
            </a:r>
            <a:endParaRPr lang="en-US" sz="25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  <a:latin typeface="Aptos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Use office hours to ask instructors things that are too hard or long for email.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Come prepared with a question, idea, or draft that you can work from.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Some may be online or in-person.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Some may include multiple people in a group setting, so be prepared to wait and be patient.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Aptos"/>
              </a:rPr>
              <a:t>If the schedule in the syllabus does not work for you or you need to have a private conversation with the instructor, email them to 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request another time.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757185B4-1141-42CF-8916-CDEE36DF91F2}"/>
              </a:ext>
            </a:extLst>
          </p:cNvPr>
          <p:cNvSpPr>
            <a:spLocks noGrp="1"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9     |</a:t>
            </a:r>
          </a:p>
        </p:txBody>
      </p:sp>
    </p:spTree>
    <p:extLst>
      <p:ext uri="{BB962C8B-B14F-4D97-AF65-F5344CB8AC3E}">
        <p14:creationId xmlns:p14="http://schemas.microsoft.com/office/powerpoint/2010/main" val="15420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F4AB75741934585B49C574C3B9B2D" ma:contentTypeVersion="12" ma:contentTypeDescription="Create a new document." ma:contentTypeScope="" ma:versionID="b3544c0cc88d38835dcc2fafca8287ab">
  <xsd:schema xmlns:xsd="http://www.w3.org/2001/XMLSchema" xmlns:xs="http://www.w3.org/2001/XMLSchema" xmlns:p="http://schemas.microsoft.com/office/2006/metadata/properties" xmlns:ns2="50c730c9-dd0d-4899-80b8-249058eacbed" xmlns:ns3="5ecfc496-633d-4fed-b9a1-80ebac830bfc" targetNamespace="http://schemas.microsoft.com/office/2006/metadata/properties" ma:root="true" ma:fieldsID="70d3f10233f888ac9af7a6520b2a0262" ns2:_="" ns3:_="">
    <xsd:import namespace="50c730c9-dd0d-4899-80b8-249058eacbed"/>
    <xsd:import namespace="5ecfc496-633d-4fed-b9a1-80ebac830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730c9-dd0d-4899-80b8-249058eac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a8f194-becd-4f93-a34b-b9b3045b78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fc496-633d-4fed-b9a1-80ebac830b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da3c14-c5aa-49e1-92c9-648535492e29}" ma:internalName="TaxCatchAll" ma:showField="CatchAllData" ma:web="5ecfc496-633d-4fed-b9a1-80ebac830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cfc496-633d-4fed-b9a1-80ebac830bfc" xsi:nil="true"/>
    <lcf76f155ced4ddcb4097134ff3c332f xmlns="50c730c9-dd0d-4899-80b8-249058eacb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D02FB5-2343-41E7-B847-411BEC5E8594}">
  <ds:schemaRefs>
    <ds:schemaRef ds:uri="50c730c9-dd0d-4899-80b8-249058eacbed"/>
    <ds:schemaRef ds:uri="5ecfc496-633d-4fed-b9a1-80ebac830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F043B4-C2F3-430A-8B1A-5CDACFA11D16}">
  <ds:schemaRefs>
    <ds:schemaRef ds:uri="50c730c9-dd0d-4899-80b8-249058eacbed"/>
    <ds:schemaRef ds:uri="5ecfc496-633d-4fed-b9a1-80ebac830bf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71F6AF-0BC4-46FF-B494-38950BFFE78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Agenda</vt:lpstr>
      <vt:lpstr>Disclaimer</vt:lpstr>
      <vt:lpstr>What is Culture?</vt:lpstr>
      <vt:lpstr>Reasons for Differences</vt:lpstr>
      <vt:lpstr>University-Wide &amp; Course-Specific Norms</vt:lpstr>
      <vt:lpstr>Academic Integrity</vt:lpstr>
      <vt:lpstr>Classroom Participation</vt:lpstr>
      <vt:lpstr>Communication w/ Instructors</vt:lpstr>
      <vt:lpstr>Communication w/ Instructors</vt:lpstr>
      <vt:lpstr>Classroom Culture Resources</vt:lpstr>
      <vt:lpstr>Practicing Self-Compassion</vt:lpstr>
      <vt:lpstr>Recap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149</cp:revision>
  <dcterms:created xsi:type="dcterms:W3CDTF">2025-06-20T18:05:34Z</dcterms:created>
  <dcterms:modified xsi:type="dcterms:W3CDTF">2026-04-02T15:06:20Z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0x01010093DF4AB75741934585B49C574C3B9B2D</vt:lpwstr>
  </property>
  <property fmtid="{D5CDD505-2E9C-101B-9397-08002B2CF9AE}" pid="3" name="MediaServiceImageTags">
    <vt:lpwstr/>
  </property>
</Properties>
</file>