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sldIdLst>
    <p:sldId id="256" r:id="rId5"/>
    <p:sldId id="283" r:id="rId6"/>
    <p:sldId id="284" r:id="rId7"/>
    <p:sldId id="292" r:id="rId8"/>
    <p:sldId id="290" r:id="rId9"/>
    <p:sldId id="291" r:id="rId10"/>
    <p:sldId id="293" r:id="rId11"/>
    <p:sldId id="286" r:id="rId12"/>
    <p:sldId id="285" r:id="rId13"/>
    <p:sldId id="30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DA7B2F6-A787-0FF3-99DC-C4E12834EDD5}" name="Sheehy, Cameron" initials="SC" userId="S::ca.sheehy@northeastern.edu::65cb5e2b-dbd0-49ce-8c33-9ad7e6b930a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0929EE-AA26-63CA-81FD-A0325EEE9693}" v="108" dt="2026-04-02T14:49:12.0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eehy, Cameron" userId="S::ca.sheehy@northeastern.edu::65cb5e2b-dbd0-49ce-8c33-9ad7e6b930ad" providerId="AD" clId="Web-{A30929EE-AA26-63CA-81FD-A0325EEE9693}"/>
    <pc:docChg chg="addSld modSld">
      <pc:chgData name="Sheehy, Cameron" userId="S::ca.sheehy@northeastern.edu::65cb5e2b-dbd0-49ce-8c33-9ad7e6b930ad" providerId="AD" clId="Web-{A30929EE-AA26-63CA-81FD-A0325EEE9693}" dt="2026-04-02T14:49:12.093" v="105" actId="20577"/>
      <pc:docMkLst>
        <pc:docMk/>
      </pc:docMkLst>
      <pc:sldChg chg="addSp delSp modSp">
        <pc:chgData name="Sheehy, Cameron" userId="S::ca.sheehy@northeastern.edu::65cb5e2b-dbd0-49ce-8c33-9ad7e6b930ad" providerId="AD" clId="Web-{A30929EE-AA26-63CA-81FD-A0325EEE9693}" dt="2026-04-02T14:48:56.249" v="100" actId="20577"/>
        <pc:sldMkLst>
          <pc:docMk/>
          <pc:sldMk cId="109857222" sldId="256"/>
        </pc:sldMkLst>
        <pc:spChg chg="del">
          <ac:chgData name="Sheehy, Cameron" userId="S::ca.sheehy@northeastern.edu::65cb5e2b-dbd0-49ce-8c33-9ad7e6b930ad" providerId="AD" clId="Web-{A30929EE-AA26-63CA-81FD-A0325EEE9693}" dt="2026-04-02T14:43:08.726" v="0"/>
          <ac:spMkLst>
            <pc:docMk/>
            <pc:sldMk cId="109857222" sldId="256"/>
            <ac:spMk id="3" creationId="{00000000-0000-0000-0000-000000000000}"/>
          </ac:spMkLst>
        </pc:spChg>
        <pc:spChg chg="add del mod">
          <ac:chgData name="Sheehy, Cameron" userId="S::ca.sheehy@northeastern.edu::65cb5e2b-dbd0-49ce-8c33-9ad7e6b930ad" providerId="AD" clId="Web-{A30929EE-AA26-63CA-81FD-A0325EEE9693}" dt="2026-04-02T14:43:14.742" v="2"/>
          <ac:spMkLst>
            <pc:docMk/>
            <pc:sldMk cId="109857222" sldId="256"/>
            <ac:spMk id="6" creationId="{DE0F85D6-F38E-E52B-C59D-C5C478B287B4}"/>
          </ac:spMkLst>
        </pc:spChg>
        <pc:spChg chg="add mod">
          <ac:chgData name="Sheehy, Cameron" userId="S::ca.sheehy@northeastern.edu::65cb5e2b-dbd0-49ce-8c33-9ad7e6b930ad" providerId="AD" clId="Web-{A30929EE-AA26-63CA-81FD-A0325EEE9693}" dt="2026-04-02T14:43:37.180" v="37" actId="20577"/>
          <ac:spMkLst>
            <pc:docMk/>
            <pc:sldMk cId="109857222" sldId="256"/>
            <ac:spMk id="7" creationId="{3A75CAF6-E41A-4B89-2BB6-378A87A32A3F}"/>
          </ac:spMkLst>
        </pc:spChg>
        <pc:spChg chg="add mod">
          <ac:chgData name="Sheehy, Cameron" userId="S::ca.sheehy@northeastern.edu::65cb5e2b-dbd0-49ce-8c33-9ad7e6b930ad" providerId="AD" clId="Web-{A30929EE-AA26-63CA-81FD-A0325EEE9693}" dt="2026-04-02T14:48:56.249" v="100" actId="20577"/>
          <ac:spMkLst>
            <pc:docMk/>
            <pc:sldMk cId="109857222" sldId="256"/>
            <ac:spMk id="9" creationId="{A8A8BEBE-AB68-3E70-4F87-B9717BC8438A}"/>
          </ac:spMkLst>
        </pc:spChg>
        <pc:spChg chg="del">
          <ac:chgData name="Sheehy, Cameron" userId="S::ca.sheehy@northeastern.edu::65cb5e2b-dbd0-49ce-8c33-9ad7e6b930ad" providerId="AD" clId="Web-{A30929EE-AA26-63CA-81FD-A0325EEE9693}" dt="2026-04-02T14:48:53.452" v="98"/>
          <ac:spMkLst>
            <pc:docMk/>
            <pc:sldMk cId="109857222" sldId="256"/>
            <ac:spMk id="24" creationId="{6D75F86F-A3A1-E25C-676C-CE257FD6D4D1}"/>
          </ac:spMkLst>
        </pc:spChg>
      </pc:sldChg>
      <pc:sldChg chg="addSp delSp modSp">
        <pc:chgData name="Sheehy, Cameron" userId="S::ca.sheehy@northeastern.edu::65cb5e2b-dbd0-49ce-8c33-9ad7e6b930ad" providerId="AD" clId="Web-{A30929EE-AA26-63CA-81FD-A0325EEE9693}" dt="2026-04-02T14:48:49.718" v="97" actId="20577"/>
        <pc:sldMkLst>
          <pc:docMk/>
          <pc:sldMk cId="2230451805" sldId="283"/>
        </pc:sldMkLst>
        <pc:spChg chg="add mod">
          <ac:chgData name="Sheehy, Cameron" userId="S::ca.sheehy@northeastern.edu::65cb5e2b-dbd0-49ce-8c33-9ad7e6b930ad" providerId="AD" clId="Web-{A30929EE-AA26-63CA-81FD-A0325EEE9693}" dt="2026-04-02T14:48:49.718" v="97" actId="20577"/>
          <ac:spMkLst>
            <pc:docMk/>
            <pc:sldMk cId="2230451805" sldId="283"/>
            <ac:spMk id="5" creationId="{EB886455-4762-C238-9B2D-F2F7BD25F972}"/>
          </ac:spMkLst>
        </pc:spChg>
        <pc:spChg chg="del">
          <ac:chgData name="Sheehy, Cameron" userId="S::ca.sheehy@northeastern.edu::65cb5e2b-dbd0-49ce-8c33-9ad7e6b930ad" providerId="AD" clId="Web-{A30929EE-AA26-63CA-81FD-A0325EEE9693}" dt="2026-04-02T14:48:46.641" v="95"/>
          <ac:spMkLst>
            <pc:docMk/>
            <pc:sldMk cId="2230451805" sldId="283"/>
            <ac:spMk id="6" creationId="{35DEFCCB-30D7-7117-37B6-B377586FFA2C}"/>
          </ac:spMkLst>
        </pc:spChg>
      </pc:sldChg>
      <pc:sldChg chg="addSp delSp modSp">
        <pc:chgData name="Sheehy, Cameron" userId="S::ca.sheehy@northeastern.edu::65cb5e2b-dbd0-49ce-8c33-9ad7e6b930ad" providerId="AD" clId="Web-{A30929EE-AA26-63CA-81FD-A0325EEE9693}" dt="2026-04-02T14:48:44.765" v="94" actId="20577"/>
        <pc:sldMkLst>
          <pc:docMk/>
          <pc:sldMk cId="4221552377" sldId="284"/>
        </pc:sldMkLst>
        <pc:spChg chg="add mod">
          <ac:chgData name="Sheehy, Cameron" userId="S::ca.sheehy@northeastern.edu::65cb5e2b-dbd0-49ce-8c33-9ad7e6b930ad" providerId="AD" clId="Web-{A30929EE-AA26-63CA-81FD-A0325EEE9693}" dt="2026-04-02T14:48:44.765" v="94" actId="20577"/>
          <ac:spMkLst>
            <pc:docMk/>
            <pc:sldMk cId="4221552377" sldId="284"/>
            <ac:spMk id="8" creationId="{4B2E916A-3C8B-ACE8-4FFF-C62BE5E60659}"/>
          </ac:spMkLst>
        </pc:spChg>
        <pc:spChg chg="del">
          <ac:chgData name="Sheehy, Cameron" userId="S::ca.sheehy@northeastern.edu::65cb5e2b-dbd0-49ce-8c33-9ad7e6b930ad" providerId="AD" clId="Web-{A30929EE-AA26-63CA-81FD-A0325EEE9693}" dt="2026-04-02T14:48:39.452" v="91"/>
          <ac:spMkLst>
            <pc:docMk/>
            <pc:sldMk cId="4221552377" sldId="284"/>
            <ac:spMk id="17" creationId="{28139C13-E7D8-C9A9-C76F-58CCF3A9581E}"/>
          </ac:spMkLst>
        </pc:spChg>
      </pc:sldChg>
      <pc:sldChg chg="addSp delSp modSp delAnim">
        <pc:chgData name="Sheehy, Cameron" userId="S::ca.sheehy@northeastern.edu::65cb5e2b-dbd0-49ce-8c33-9ad7e6b930ad" providerId="AD" clId="Web-{A30929EE-AA26-63CA-81FD-A0325EEE9693}" dt="2026-04-02T14:47:49.389" v="75" actId="20577"/>
        <pc:sldMkLst>
          <pc:docMk/>
          <pc:sldMk cId="2426109288" sldId="285"/>
        </pc:sldMkLst>
        <pc:spChg chg="mod">
          <ac:chgData name="Sheehy, Cameron" userId="S::ca.sheehy@northeastern.edu::65cb5e2b-dbd0-49ce-8c33-9ad7e6b930ad" providerId="AD" clId="Web-{A30929EE-AA26-63CA-81FD-A0325EEE9693}" dt="2026-04-02T14:45:42.652" v="66" actId="20577"/>
          <ac:spMkLst>
            <pc:docMk/>
            <pc:sldMk cId="2426109288" sldId="285"/>
            <ac:spMk id="2" creationId="{2AE057FD-5108-FCFD-BE00-D04A847668BE}"/>
          </ac:spMkLst>
        </pc:spChg>
        <pc:spChg chg="del">
          <ac:chgData name="Sheehy, Cameron" userId="S::ca.sheehy@northeastern.edu::65cb5e2b-dbd0-49ce-8c33-9ad7e6b930ad" providerId="AD" clId="Web-{A30929EE-AA26-63CA-81FD-A0325EEE9693}" dt="2026-04-02T14:45:13.932" v="60"/>
          <ac:spMkLst>
            <pc:docMk/>
            <pc:sldMk cId="2426109288" sldId="285"/>
            <ac:spMk id="4" creationId="{F4032BE9-1497-2754-DE6B-33CCACE56725}"/>
          </ac:spMkLst>
        </pc:spChg>
        <pc:spChg chg="add del mod">
          <ac:chgData name="Sheehy, Cameron" userId="S::ca.sheehy@northeastern.edu::65cb5e2b-dbd0-49ce-8c33-9ad7e6b930ad" providerId="AD" clId="Web-{A30929EE-AA26-63CA-81FD-A0325EEE9693}" dt="2026-04-02T14:45:27.839" v="63"/>
          <ac:spMkLst>
            <pc:docMk/>
            <pc:sldMk cId="2426109288" sldId="285"/>
            <ac:spMk id="10" creationId="{C742464E-F3B4-6402-3AC7-09763A662753}"/>
          </ac:spMkLst>
        </pc:spChg>
        <pc:spChg chg="del">
          <ac:chgData name="Sheehy, Cameron" userId="S::ca.sheehy@northeastern.edu::65cb5e2b-dbd0-49ce-8c33-9ad7e6b930ad" providerId="AD" clId="Web-{A30929EE-AA26-63CA-81FD-A0325EEE9693}" dt="2026-04-02T14:47:21.622" v="67"/>
          <ac:spMkLst>
            <pc:docMk/>
            <pc:sldMk cId="2426109288" sldId="285"/>
            <ac:spMk id="11" creationId="{B95A9EA8-24F2-381E-AB94-A7F1DE51C2E3}"/>
          </ac:spMkLst>
        </pc:spChg>
        <pc:spChg chg="add del mod">
          <ac:chgData name="Sheehy, Cameron" userId="S::ca.sheehy@northeastern.edu::65cb5e2b-dbd0-49ce-8c33-9ad7e6b930ad" providerId="AD" clId="Web-{A30929EE-AA26-63CA-81FD-A0325EEE9693}" dt="2026-04-02T14:47:40.248" v="71"/>
          <ac:spMkLst>
            <pc:docMk/>
            <pc:sldMk cId="2426109288" sldId="285"/>
            <ac:spMk id="13" creationId="{38246054-7872-A00A-CB03-7FAE6E30D558}"/>
          </ac:spMkLst>
        </pc:spChg>
        <pc:spChg chg="add mod">
          <ac:chgData name="Sheehy, Cameron" userId="S::ca.sheehy@northeastern.edu::65cb5e2b-dbd0-49ce-8c33-9ad7e6b930ad" providerId="AD" clId="Web-{A30929EE-AA26-63CA-81FD-A0325EEE9693}" dt="2026-04-02T14:47:49.389" v="75" actId="20577"/>
          <ac:spMkLst>
            <pc:docMk/>
            <pc:sldMk cId="2426109288" sldId="285"/>
            <ac:spMk id="15" creationId="{BE5C2D44-9A9B-BA82-3022-B12B2A2017F3}"/>
          </ac:spMkLst>
        </pc:spChg>
        <pc:picChg chg="del">
          <ac:chgData name="Sheehy, Cameron" userId="S::ca.sheehy@northeastern.edu::65cb5e2b-dbd0-49ce-8c33-9ad7e6b930ad" providerId="AD" clId="Web-{A30929EE-AA26-63CA-81FD-A0325EEE9693}" dt="2026-04-02T14:45:13.932" v="59"/>
          <ac:picMkLst>
            <pc:docMk/>
            <pc:sldMk cId="2426109288" sldId="285"/>
            <ac:picMk id="8" creationId="{658BCC8D-8CA2-D158-F208-1F393BD23B00}"/>
          </ac:picMkLst>
        </pc:picChg>
      </pc:sldChg>
      <pc:sldChg chg="addSp delSp modSp">
        <pc:chgData name="Sheehy, Cameron" userId="S::ca.sheehy@northeastern.edu::65cb5e2b-dbd0-49ce-8c33-9ad7e6b930ad" providerId="AD" clId="Web-{A30929EE-AA26-63CA-81FD-A0325EEE9693}" dt="2026-04-02T14:48:01.639" v="78" actId="20577"/>
        <pc:sldMkLst>
          <pc:docMk/>
          <pc:sldMk cId="2723491095" sldId="286"/>
        </pc:sldMkLst>
        <pc:spChg chg="add mod">
          <ac:chgData name="Sheehy, Cameron" userId="S::ca.sheehy@northeastern.edu::65cb5e2b-dbd0-49ce-8c33-9ad7e6b930ad" providerId="AD" clId="Web-{A30929EE-AA26-63CA-81FD-A0325EEE9693}" dt="2026-04-02T14:48:01.639" v="78" actId="20577"/>
          <ac:spMkLst>
            <pc:docMk/>
            <pc:sldMk cId="2723491095" sldId="286"/>
            <ac:spMk id="6" creationId="{0D8F3290-6238-093D-D216-700BB9494718}"/>
          </ac:spMkLst>
        </pc:spChg>
        <pc:spChg chg="del">
          <ac:chgData name="Sheehy, Cameron" userId="S::ca.sheehy@northeastern.edu::65cb5e2b-dbd0-49ce-8c33-9ad7e6b930ad" providerId="AD" clId="Web-{A30929EE-AA26-63CA-81FD-A0325EEE9693}" dt="2026-04-02T14:47:58.576" v="76"/>
          <ac:spMkLst>
            <pc:docMk/>
            <pc:sldMk cId="2723491095" sldId="286"/>
            <ac:spMk id="17" creationId="{AE898FA8-4362-75C7-F1A6-284ED489B677}"/>
          </ac:spMkLst>
        </pc:spChg>
      </pc:sldChg>
      <pc:sldChg chg="addSp delSp modSp">
        <pc:chgData name="Sheehy, Cameron" userId="S::ca.sheehy@northeastern.edu::65cb5e2b-dbd0-49ce-8c33-9ad7e6b930ad" providerId="AD" clId="Web-{A30929EE-AA26-63CA-81FD-A0325EEE9693}" dt="2026-04-02T14:48:29.342" v="87" actId="20577"/>
        <pc:sldMkLst>
          <pc:docMk/>
          <pc:sldMk cId="1416476328" sldId="290"/>
        </pc:sldMkLst>
        <pc:spChg chg="add mod">
          <ac:chgData name="Sheehy, Cameron" userId="S::ca.sheehy@northeastern.edu::65cb5e2b-dbd0-49ce-8c33-9ad7e6b930ad" providerId="AD" clId="Web-{A30929EE-AA26-63CA-81FD-A0325EEE9693}" dt="2026-04-02T14:48:29.342" v="87" actId="20577"/>
          <ac:spMkLst>
            <pc:docMk/>
            <pc:sldMk cId="1416476328" sldId="290"/>
            <ac:spMk id="6" creationId="{836CCEC1-6FFB-8DAE-7E68-107ED2059529}"/>
          </ac:spMkLst>
        </pc:spChg>
        <pc:spChg chg="del">
          <ac:chgData name="Sheehy, Cameron" userId="S::ca.sheehy@northeastern.edu::65cb5e2b-dbd0-49ce-8c33-9ad7e6b930ad" providerId="AD" clId="Web-{A30929EE-AA26-63CA-81FD-A0325EEE9693}" dt="2026-04-02T14:48:26.749" v="85"/>
          <ac:spMkLst>
            <pc:docMk/>
            <pc:sldMk cId="1416476328" sldId="290"/>
            <ac:spMk id="47" creationId="{47E66D63-12E7-65B0-6A06-A48D5B993D20}"/>
          </ac:spMkLst>
        </pc:spChg>
      </pc:sldChg>
      <pc:sldChg chg="addSp delSp modSp">
        <pc:chgData name="Sheehy, Cameron" userId="S::ca.sheehy@northeastern.edu::65cb5e2b-dbd0-49ce-8c33-9ad7e6b930ad" providerId="AD" clId="Web-{A30929EE-AA26-63CA-81FD-A0325EEE9693}" dt="2026-04-02T14:48:22.936" v="84" actId="20577"/>
        <pc:sldMkLst>
          <pc:docMk/>
          <pc:sldMk cId="2602621988" sldId="291"/>
        </pc:sldMkLst>
        <pc:spChg chg="mod">
          <ac:chgData name="Sheehy, Cameron" userId="S::ca.sheehy@northeastern.edu::65cb5e2b-dbd0-49ce-8c33-9ad7e6b930ad" providerId="AD" clId="Web-{A30929EE-AA26-63CA-81FD-A0325EEE9693}" dt="2026-04-02T14:44:53.275" v="58" actId="20577"/>
          <ac:spMkLst>
            <pc:docMk/>
            <pc:sldMk cId="2602621988" sldId="291"/>
            <ac:spMk id="4" creationId="{65225EF1-2E06-A123-9D0E-86B1FC187028}"/>
          </ac:spMkLst>
        </pc:spChg>
        <pc:spChg chg="add mod">
          <ac:chgData name="Sheehy, Cameron" userId="S::ca.sheehy@northeastern.edu::65cb5e2b-dbd0-49ce-8c33-9ad7e6b930ad" providerId="AD" clId="Web-{A30929EE-AA26-63CA-81FD-A0325EEE9693}" dt="2026-04-02T14:48:22.936" v="84" actId="20577"/>
          <ac:spMkLst>
            <pc:docMk/>
            <pc:sldMk cId="2602621988" sldId="291"/>
            <ac:spMk id="6" creationId="{F03ED024-8293-3B4B-6089-502937E51E91}"/>
          </ac:spMkLst>
        </pc:spChg>
        <pc:spChg chg="del">
          <ac:chgData name="Sheehy, Cameron" userId="S::ca.sheehy@northeastern.edu::65cb5e2b-dbd0-49ce-8c33-9ad7e6b930ad" providerId="AD" clId="Web-{A30929EE-AA26-63CA-81FD-A0325EEE9693}" dt="2026-04-02T14:48:19.327" v="82"/>
          <ac:spMkLst>
            <pc:docMk/>
            <pc:sldMk cId="2602621988" sldId="291"/>
            <ac:spMk id="47" creationId="{8029967B-EC6E-5A7C-2F56-05BFD5D50F33}"/>
          </ac:spMkLst>
        </pc:spChg>
      </pc:sldChg>
      <pc:sldChg chg="addSp delSp modSp">
        <pc:chgData name="Sheehy, Cameron" userId="S::ca.sheehy@northeastern.edu::65cb5e2b-dbd0-49ce-8c33-9ad7e6b930ad" providerId="AD" clId="Web-{A30929EE-AA26-63CA-81FD-A0325EEE9693}" dt="2026-04-02T14:48:36.780" v="90" actId="20577"/>
        <pc:sldMkLst>
          <pc:docMk/>
          <pc:sldMk cId="1304896216" sldId="292"/>
        </pc:sldMkLst>
        <pc:spChg chg="del">
          <ac:chgData name="Sheehy, Cameron" userId="S::ca.sheehy@northeastern.edu::65cb5e2b-dbd0-49ce-8c33-9ad7e6b930ad" providerId="AD" clId="Web-{A30929EE-AA26-63CA-81FD-A0325EEE9693}" dt="2026-04-02T14:48:33.936" v="88"/>
          <ac:spMkLst>
            <pc:docMk/>
            <pc:sldMk cId="1304896216" sldId="292"/>
            <ac:spMk id="6" creationId="{A2EAFA7B-C7F4-2A92-D6FF-15830909E504}"/>
          </ac:spMkLst>
        </pc:spChg>
        <pc:spChg chg="add mod">
          <ac:chgData name="Sheehy, Cameron" userId="S::ca.sheehy@northeastern.edu::65cb5e2b-dbd0-49ce-8c33-9ad7e6b930ad" providerId="AD" clId="Web-{A30929EE-AA26-63CA-81FD-A0325EEE9693}" dt="2026-04-02T14:48:36.780" v="90" actId="20577"/>
          <ac:spMkLst>
            <pc:docMk/>
            <pc:sldMk cId="1304896216" sldId="292"/>
            <ac:spMk id="8" creationId="{6F73E6F4-425B-CDC2-BE2F-A310BF430C7E}"/>
          </ac:spMkLst>
        </pc:spChg>
        <pc:cxnChg chg="mod">
          <ac:chgData name="Sheehy, Cameron" userId="S::ca.sheehy@northeastern.edu::65cb5e2b-dbd0-49ce-8c33-9ad7e6b930ad" providerId="AD" clId="Web-{A30929EE-AA26-63CA-81FD-A0325EEE9693}" dt="2026-04-02T14:44:05.649" v="39" actId="14100"/>
          <ac:cxnSpMkLst>
            <pc:docMk/>
            <pc:sldMk cId="1304896216" sldId="292"/>
            <ac:cxnSpMk id="318" creationId="{B1C96ED0-14DE-19D0-8F58-4EAB236E831C}"/>
          </ac:cxnSpMkLst>
        </pc:cxnChg>
        <pc:cxnChg chg="mod">
          <ac:chgData name="Sheehy, Cameron" userId="S::ca.sheehy@northeastern.edu::65cb5e2b-dbd0-49ce-8c33-9ad7e6b930ad" providerId="AD" clId="Web-{A30929EE-AA26-63CA-81FD-A0325EEE9693}" dt="2026-04-02T14:43:55.758" v="38" actId="14100"/>
          <ac:cxnSpMkLst>
            <pc:docMk/>
            <pc:sldMk cId="1304896216" sldId="292"/>
            <ac:cxnSpMk id="319" creationId="{56A1D8C6-DA7A-E99D-E095-73207A510BE4}"/>
          </ac:cxnSpMkLst>
        </pc:cxnChg>
      </pc:sldChg>
      <pc:sldChg chg="addSp delSp modSp">
        <pc:chgData name="Sheehy, Cameron" userId="S::ca.sheehy@northeastern.edu::65cb5e2b-dbd0-49ce-8c33-9ad7e6b930ad" providerId="AD" clId="Web-{A30929EE-AA26-63CA-81FD-A0325EEE9693}" dt="2026-04-02T14:48:10.733" v="81" actId="20577"/>
        <pc:sldMkLst>
          <pc:docMk/>
          <pc:sldMk cId="1432644159" sldId="293"/>
        </pc:sldMkLst>
        <pc:spChg chg="add mod">
          <ac:chgData name="Sheehy, Cameron" userId="S::ca.sheehy@northeastern.edu::65cb5e2b-dbd0-49ce-8c33-9ad7e6b930ad" providerId="AD" clId="Web-{A30929EE-AA26-63CA-81FD-A0325EEE9693}" dt="2026-04-02T14:48:10.733" v="81" actId="20577"/>
          <ac:spMkLst>
            <pc:docMk/>
            <pc:sldMk cId="1432644159" sldId="293"/>
            <ac:spMk id="6" creationId="{D78AE3D9-C2E7-39F2-A164-63FD4814E33E}"/>
          </ac:spMkLst>
        </pc:spChg>
        <pc:spChg chg="del">
          <ac:chgData name="Sheehy, Cameron" userId="S::ca.sheehy@northeastern.edu::65cb5e2b-dbd0-49ce-8c33-9ad7e6b930ad" providerId="AD" clId="Web-{A30929EE-AA26-63CA-81FD-A0325EEE9693}" dt="2026-04-02T14:48:07.826" v="79"/>
          <ac:spMkLst>
            <pc:docMk/>
            <pc:sldMk cId="1432644159" sldId="293"/>
            <ac:spMk id="47" creationId="{FB26594C-76B2-04A3-091E-58F177FE9D9D}"/>
          </ac:spMkLst>
        </pc:spChg>
      </pc:sldChg>
      <pc:sldChg chg="addSp delSp modSp add">
        <pc:chgData name="Sheehy, Cameron" userId="S::ca.sheehy@northeastern.edu::65cb5e2b-dbd0-49ce-8c33-9ad7e6b930ad" providerId="AD" clId="Web-{A30929EE-AA26-63CA-81FD-A0325EEE9693}" dt="2026-04-02T14:49:12.093" v="105" actId="20577"/>
        <pc:sldMkLst>
          <pc:docMk/>
          <pc:sldMk cId="3834247635" sldId="306"/>
        </pc:sldMkLst>
        <pc:spChg chg="add mod">
          <ac:chgData name="Sheehy, Cameron" userId="S::ca.sheehy@northeastern.edu::65cb5e2b-dbd0-49ce-8c33-9ad7e6b930ad" providerId="AD" clId="Web-{A30929EE-AA26-63CA-81FD-A0325EEE9693}" dt="2026-04-02T14:49:12.093" v="105" actId="20577"/>
          <ac:spMkLst>
            <pc:docMk/>
            <pc:sldMk cId="3834247635" sldId="306"/>
            <ac:spMk id="5" creationId="{8736A9B7-BE6F-0BD1-8583-3A61345FE33E}"/>
          </ac:spMkLst>
        </pc:spChg>
        <pc:spChg chg="del mod">
          <ac:chgData name="Sheehy, Cameron" userId="S::ca.sheehy@northeastern.edu::65cb5e2b-dbd0-49ce-8c33-9ad7e6b930ad" providerId="AD" clId="Web-{A30929EE-AA26-63CA-81FD-A0325EEE9693}" dt="2026-04-02T14:49:06.671" v="101"/>
          <ac:spMkLst>
            <pc:docMk/>
            <pc:sldMk cId="3834247635" sldId="306"/>
            <ac:spMk id="11" creationId="{8E515C22-4DE0-81BE-1D33-22FE3C5AB13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8C1615-E9A1-45F9-BDC1-591E99D3441F}" type="datetimeFigureOut">
              <a:t>4/2/2026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B973C5-8A51-4108-9405-E4FCAE8F3FA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799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Cameron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1FEE7-2656-40BC-95A5-5807903940B9}" type="slidenum"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021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png"/><Relationship Id="rId7" Type="http://schemas.openxmlformats.org/officeDocument/2006/relationships/hyperlink" Target="https://web.penjiapp.com/communities/northeastern/itc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svg"/><Relationship Id="rId4" Type="http://schemas.openxmlformats.org/officeDocument/2006/relationships/hyperlink" Target="https://international.northeastern.edu/itc/workshop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bigfuture.collegeboard.org/career-search/career-quiz" TargetMode="External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rincetonreview.com/quiz/career-quiz" TargetMode="External"/><Relationship Id="rId5" Type="http://schemas.openxmlformats.org/officeDocument/2006/relationships/hyperlink" Target="https://www.reddit.com/r/careerguidance/" TargetMode="External"/><Relationship Id="rId4" Type="http://schemas.openxmlformats.org/officeDocument/2006/relationships/hyperlink" Target="https://careers.northeastern.edu/group/career-exploration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neu.campuslabs.com/engage/events" TargetMode="External"/><Relationship Id="rId4" Type="http://schemas.openxmlformats.org/officeDocument/2006/relationships/hyperlink" Target="https://careers.northeastern.edu/students/nuworks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ubjectguides.lib.neu.edu/human_services/co-op_to_career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32331" y="1363120"/>
            <a:ext cx="4591465" cy="17145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5000">
                <a:solidFill>
                  <a:schemeClr val="bg1"/>
                </a:solidFill>
                <a:latin typeface="Garamond"/>
                <a:ea typeface="+mj-lt"/>
                <a:cs typeface="+mj-lt"/>
              </a:rPr>
              <a:t>Career</a:t>
            </a:r>
            <a:br>
              <a:rPr lang="en-US" sz="5000">
                <a:latin typeface="Garamond"/>
                <a:ea typeface="+mj-lt"/>
                <a:cs typeface="+mj-lt"/>
              </a:rPr>
            </a:br>
            <a:r>
              <a:rPr lang="en-US" sz="5000">
                <a:solidFill>
                  <a:schemeClr val="bg1"/>
                </a:solidFill>
                <a:latin typeface="Garamond"/>
                <a:ea typeface="+mj-lt"/>
                <a:cs typeface="+mj-lt"/>
              </a:rPr>
              <a:t>Preparation</a:t>
            </a:r>
            <a:endParaRPr lang="en-US" sz="5000">
              <a:solidFill>
                <a:schemeClr val="bg1"/>
              </a:solidFill>
              <a:latin typeface="Garamond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A6F5F5F-34F7-805C-C530-D23ADA032520}"/>
              </a:ext>
            </a:extLst>
          </p:cNvPr>
          <p:cNvCxnSpPr/>
          <p:nvPr/>
        </p:nvCxnSpPr>
        <p:spPr>
          <a:xfrm flipH="1">
            <a:off x="5539154" y="1363817"/>
            <a:ext cx="11059" cy="3427125"/>
          </a:xfrm>
          <a:prstGeom prst="straightConnector1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27571C97-5C08-9FE5-B38A-8F833843D31A}"/>
              </a:ext>
            </a:extLst>
          </p:cNvPr>
          <p:cNvSpPr/>
          <p:nvPr/>
        </p:nvSpPr>
        <p:spPr>
          <a:xfrm>
            <a:off x="1047" y="6177643"/>
            <a:ext cx="12194622" cy="7002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Times New Roman"/>
              <a:ea typeface="Calibri"/>
              <a:cs typeface="Calibri"/>
            </a:endParaRPr>
          </a:p>
        </p:txBody>
      </p:sp>
      <p:pic>
        <p:nvPicPr>
          <p:cNvPr id="18" name="Graphic 17" descr="A white letter on a black background&#10;&#10;AI-generated content may be incorrect.">
            <a:extLst>
              <a:ext uri="{FF2B5EF4-FFF2-40B4-BE49-F238E27FC236}">
                <a16:creationId xmlns:a16="http://schemas.microsoft.com/office/drawing/2014/main" id="{42347B83-E91B-C11F-F3E6-0A0E0A7EDEA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526082" y="6357113"/>
            <a:ext cx="455773" cy="352912"/>
          </a:xfrm>
          <a:prstGeom prst="rect">
            <a:avLst/>
          </a:prstGeom>
        </p:spPr>
      </p:pic>
      <p:pic>
        <p:nvPicPr>
          <p:cNvPr id="22" name="Picture 21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D3D14E26-156C-A468-0074-E90C7953020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176" t="28713" r="16544" b="23762"/>
          <a:stretch/>
        </p:blipFill>
        <p:spPr>
          <a:xfrm>
            <a:off x="743672" y="6177831"/>
            <a:ext cx="2630708" cy="692855"/>
          </a:xfrm>
          <a:prstGeom prst="rect">
            <a:avLst/>
          </a:prstGeom>
        </p:spPr>
      </p:pic>
      <p:pic>
        <p:nvPicPr>
          <p:cNvPr id="4" name="Graphic 24" descr="A black and white logo&#10;&#10;AI-generated content may be incorrect.">
            <a:extLst>
              <a:ext uri="{FF2B5EF4-FFF2-40B4-BE49-F238E27FC236}">
                <a16:creationId xmlns:a16="http://schemas.microsoft.com/office/drawing/2014/main" id="{413BB5CA-CA46-B0E9-3562-E10D9907281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946" y="1709385"/>
            <a:ext cx="3579925" cy="2744952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3A75CAF6-E41A-4B89-2BB6-378A87A32A3F}"/>
              </a:ext>
            </a:extLst>
          </p:cNvPr>
          <p:cNvSpPr>
            <a:spLocks noGrp="1"/>
          </p:cNvSpPr>
          <p:nvPr/>
        </p:nvSpPr>
        <p:spPr>
          <a:xfrm>
            <a:off x="6627297" y="3081474"/>
            <a:ext cx="5342242" cy="28315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000" b="1">
                <a:solidFill>
                  <a:schemeClr val="bg1"/>
                </a:solidFill>
                <a:latin typeface="Calibri"/>
              </a:rPr>
              <a:t>International Tutoring Center</a:t>
            </a:r>
            <a:endParaRPr lang="en-US">
              <a:solidFill>
                <a:schemeClr val="bg1"/>
              </a:solidFill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000" b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Supplemental Academic Services </a:t>
            </a:r>
            <a:endParaRPr lang="en-US"/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2000" b="1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000" b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Workshop Series</a:t>
            </a:r>
            <a:endParaRPr lang="en-US">
              <a:solidFill>
                <a:schemeClr val="bg1"/>
              </a:solidFill>
              <a:latin typeface="Aptos"/>
              <a:ea typeface="Calibri"/>
              <a:cs typeface="Calibri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2000" b="1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000" i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Cameron Sheehy, M.Ed.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000" i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...with </a:t>
            </a:r>
            <a:r>
              <a:rPr lang="en-US" sz="2000" b="1" i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Employer Engagement and Career Design</a:t>
            </a:r>
            <a:endParaRPr lang="en-US" sz="2000" b="1" i="1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A8A8BEBE-AB68-3E70-4F87-B9717BC84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438" y="6351041"/>
            <a:ext cx="969322" cy="365125"/>
          </a:xfrm>
        </p:spPr>
        <p:txBody>
          <a:bodyPr/>
          <a:lstStyle/>
          <a:p>
            <a:pPr algn="l"/>
            <a:r>
              <a:rPr lang="en-US" sz="1500">
                <a:solidFill>
                  <a:schemeClr val="bg1"/>
                </a:solidFill>
                <a:latin typeface="Garamond"/>
                <a:cs typeface="Times New Roman"/>
              </a:rPr>
              <a:t>   1     |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A9F769-893A-05E1-086B-2A7DD561C2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AD4A5C83-8267-4125-A84E-539ACCB8DC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669" y="3428443"/>
            <a:ext cx="1905000" cy="1905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E057FD-5108-FCFD-BE00-D04A84766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4000" b="1">
                <a:solidFill>
                  <a:srgbClr val="C00000"/>
                </a:solidFill>
                <a:latin typeface="Garamond"/>
                <a:ea typeface="+mj-lt"/>
                <a:cs typeface="+mj-lt"/>
              </a:rPr>
              <a:t>Next Steps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032BE9-1497-2754-DE6B-33CCACE56725}"/>
              </a:ext>
            </a:extLst>
          </p:cNvPr>
          <p:cNvSpPr txBox="1"/>
          <p:nvPr/>
        </p:nvSpPr>
        <p:spPr>
          <a:xfrm>
            <a:off x="3048721" y="3837765"/>
            <a:ext cx="7417367" cy="10926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500" b="1" dirty="0">
                <a:solidFill>
                  <a:srgbClr val="C00000"/>
                </a:solidFill>
                <a:latin typeface="Garamond"/>
              </a:rPr>
              <a:t>Attend an </a:t>
            </a:r>
            <a:r>
              <a:rPr lang="en-US" sz="2500" b="1">
                <a:solidFill>
                  <a:srgbClr val="C00000"/>
                </a:solidFill>
                <a:latin typeface="Garamond"/>
              </a:rPr>
              <a:t>Upcoming Workshop!</a:t>
            </a:r>
            <a:endParaRPr lang="en-US" sz="2500" b="1" dirty="0">
              <a:solidFill>
                <a:srgbClr val="C00000"/>
              </a:solidFill>
              <a:latin typeface="Garamond"/>
            </a:endParaRPr>
          </a:p>
          <a:p>
            <a:r>
              <a:rPr lang="en-US" sz="2000">
                <a:ea typeface="+mn-lt"/>
                <a:cs typeface="+mn-lt"/>
              </a:rPr>
              <a:t>See our upcoming workshops by using the QR code or by visiting </a:t>
            </a:r>
            <a:r>
              <a:rPr lang="en-US" sz="2000" dirty="0">
                <a:ea typeface="+mn-lt"/>
                <a:cs typeface="+mn-lt"/>
                <a:hlinkClick r:id="rId4"/>
              </a:rPr>
              <a:t>https://international.northeastern.edu/itc/workshops/</a:t>
            </a:r>
            <a:r>
              <a:rPr lang="en-US" sz="2000" dirty="0">
                <a:ea typeface="+mn-lt"/>
                <a:cs typeface="+mn-lt"/>
              </a:rPr>
              <a:t> 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AA6254-8942-600A-2150-563C5280188E}"/>
              </a:ext>
            </a:extLst>
          </p:cNvPr>
          <p:cNvSpPr/>
          <p:nvPr/>
        </p:nvSpPr>
        <p:spPr>
          <a:xfrm>
            <a:off x="1047" y="6177643"/>
            <a:ext cx="12194622" cy="7002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Times New Roman"/>
              <a:ea typeface="Calibri"/>
              <a:cs typeface="Calibri"/>
            </a:endParaRPr>
          </a:p>
        </p:txBody>
      </p:sp>
      <p:pic>
        <p:nvPicPr>
          <p:cNvPr id="16" name="Graphic 15" descr="A white letter on a black background&#10;&#10;AI-generated content may be incorrect.">
            <a:extLst>
              <a:ext uri="{FF2B5EF4-FFF2-40B4-BE49-F238E27FC236}">
                <a16:creationId xmlns:a16="http://schemas.microsoft.com/office/drawing/2014/main" id="{19A5FFC3-475C-C404-6D04-FB7A490821E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26082" y="6357113"/>
            <a:ext cx="455773" cy="352912"/>
          </a:xfrm>
          <a:prstGeom prst="rect">
            <a:avLst/>
          </a:prstGeom>
        </p:spPr>
      </p:pic>
      <p:pic>
        <p:nvPicPr>
          <p:cNvPr id="18" name="Picture 17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C20C7DB4-0049-BAD6-6672-2981E1EAC51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6176" t="28713" r="16544" b="23762"/>
          <a:stretch/>
        </p:blipFill>
        <p:spPr>
          <a:xfrm>
            <a:off x="743672" y="6177831"/>
            <a:ext cx="2630708" cy="6928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C60434D-FA43-F7BE-7495-8BF14E4386D9}"/>
              </a:ext>
            </a:extLst>
          </p:cNvPr>
          <p:cNvSpPr txBox="1"/>
          <p:nvPr/>
        </p:nvSpPr>
        <p:spPr>
          <a:xfrm>
            <a:off x="1320235" y="1482317"/>
            <a:ext cx="8005746" cy="10926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500" b="1">
                <a:solidFill>
                  <a:srgbClr val="C00000"/>
                </a:solidFill>
                <a:latin typeface="Garamond"/>
              </a:rPr>
              <a:t>Book a 1-on-1 Tutoring Appointment!</a:t>
            </a:r>
            <a:endParaRPr lang="en-US" sz="2500" b="1" dirty="0">
              <a:solidFill>
                <a:srgbClr val="C00000"/>
              </a:solidFill>
              <a:latin typeface="Garamond"/>
            </a:endParaRPr>
          </a:p>
          <a:p>
            <a:r>
              <a:rPr lang="en-US" sz="2000">
                <a:ea typeface="+mn-lt"/>
                <a:cs typeface="+mn-lt"/>
              </a:rPr>
              <a:t>View our tutors' schedules and book by using the QR code or by visiting </a:t>
            </a:r>
            <a:r>
              <a:rPr lang="en-US" sz="2000" dirty="0">
                <a:ea typeface="+mn-lt"/>
                <a:cs typeface="+mn-lt"/>
                <a:hlinkClick r:id="rId7"/>
              </a:rPr>
              <a:t>https://web.penjiapp.com/communities/northeastern/itc/</a:t>
            </a:r>
            <a:r>
              <a:rPr lang="en-US" sz="2000" dirty="0">
                <a:ea typeface="+mn-lt"/>
                <a:cs typeface="+mn-lt"/>
              </a:rPr>
              <a:t> </a:t>
            </a:r>
            <a:endParaRPr lang="en-US" sz="2000" dirty="0"/>
          </a:p>
        </p:txBody>
      </p:sp>
      <p:pic>
        <p:nvPicPr>
          <p:cNvPr id="9" name="Picture 8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002FE1A5-01EA-1BCB-6820-B29D8C7F14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29677" y="1077892"/>
            <a:ext cx="1905000" cy="1905000"/>
          </a:xfrm>
          <a:prstGeom prst="rect">
            <a:avLst/>
          </a:prstGeom>
        </p:spPr>
      </p:pic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8736A9B7-BE6F-0BD1-8583-3A61345FE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438" y="6351041"/>
            <a:ext cx="969322" cy="365125"/>
          </a:xfrm>
        </p:spPr>
        <p:txBody>
          <a:bodyPr/>
          <a:lstStyle/>
          <a:p>
            <a:pPr algn="l"/>
            <a:r>
              <a:rPr lang="en-US" sz="1500">
                <a:solidFill>
                  <a:schemeClr val="bg1"/>
                </a:solidFill>
                <a:latin typeface="Garamond"/>
                <a:cs typeface="Times New Roman"/>
              </a:rPr>
              <a:t>   10  </a:t>
            </a:r>
            <a:r>
              <a:rPr lang="en-US" sz="1500" dirty="0">
                <a:solidFill>
                  <a:schemeClr val="bg1"/>
                </a:solidFill>
                <a:latin typeface="Garamond"/>
                <a:cs typeface="Times New Roman"/>
              </a:rPr>
              <a:t> |</a:t>
            </a:r>
          </a:p>
        </p:txBody>
      </p:sp>
    </p:spTree>
    <p:extLst>
      <p:ext uri="{BB962C8B-B14F-4D97-AF65-F5344CB8AC3E}">
        <p14:creationId xmlns:p14="http://schemas.microsoft.com/office/powerpoint/2010/main" val="3834247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EFC23-51C8-C4AC-3C3D-0F6D5A85F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8403" y="2286837"/>
            <a:ext cx="1896609" cy="1600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4000" b="1">
                <a:solidFill>
                  <a:srgbClr val="C00000"/>
                </a:solidFill>
                <a:latin typeface="Garamond"/>
                <a:ea typeface="+mj-lt"/>
                <a:cs typeface="+mj-lt"/>
              </a:rPr>
              <a:t>Agenda</a:t>
            </a:r>
            <a:endParaRPr lang="en-US" sz="4000" b="1">
              <a:solidFill>
                <a:srgbClr val="C00000"/>
              </a:solidFill>
              <a:latin typeface="Garamond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2D386-47F5-718C-2C62-235A82947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4746" y="1331583"/>
            <a:ext cx="6117370" cy="351806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500">
                <a:latin typeface="Aptos"/>
                <a:ea typeface="+mn-lt"/>
                <a:cs typeface="+mn-lt"/>
              </a:rPr>
              <a:t>How do you prepare for your career?</a:t>
            </a:r>
            <a:endParaRPr lang="en-US" sz="2500">
              <a:latin typeface="Aptos"/>
              <a:ea typeface="Calibri"/>
              <a:cs typeface="Calibri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500">
                <a:latin typeface="Aptos"/>
                <a:ea typeface="+mn-lt"/>
                <a:cs typeface="+mn-lt"/>
              </a:rPr>
              <a:t>Figure out what you want to do...</a:t>
            </a:r>
            <a:endParaRPr lang="en-US" sz="2500">
              <a:latin typeface="Aptos"/>
              <a:ea typeface="Calibri"/>
              <a:cs typeface="Calibri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500">
                <a:latin typeface="Aptos"/>
                <a:ea typeface="+mn-lt"/>
                <a:cs typeface="+mn-lt"/>
              </a:rPr>
              <a:t>Find out where to apply...</a:t>
            </a:r>
            <a:endParaRPr lang="en-US" sz="2500">
              <a:latin typeface="Aptos"/>
              <a:ea typeface="Calibri"/>
              <a:cs typeface="Calibri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500">
                <a:latin typeface="Aptos"/>
                <a:ea typeface="+mn-lt"/>
                <a:cs typeface="+mn-lt"/>
              </a:rPr>
              <a:t>Apply to jobs, coops, and more...</a:t>
            </a:r>
            <a:endParaRPr lang="en-US" sz="2500">
              <a:latin typeface="Aptos"/>
              <a:ea typeface="Calibri"/>
              <a:cs typeface="Calibri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500">
                <a:latin typeface="Aptos"/>
                <a:ea typeface="Calibri"/>
                <a:cs typeface="Calibri"/>
              </a:rPr>
              <a:t>Practicing Self-Compassion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500">
                <a:latin typeface="Aptos"/>
                <a:ea typeface="+mn-lt"/>
                <a:cs typeface="+mn-lt"/>
              </a:rPr>
              <a:t>Recap &amp; Next Steps</a:t>
            </a:r>
            <a:endParaRPr lang="en-US" sz="2500">
              <a:latin typeface="Aptos"/>
              <a:ea typeface="Calibri"/>
              <a:cs typeface="Calibri"/>
            </a:endParaRPr>
          </a:p>
        </p:txBody>
      </p:sp>
      <p:sp>
        <p:nvSpPr>
          <p:cNvPr id="15" name="Slide Number Placeholder 7">
            <a:extLst>
              <a:ext uri="{FF2B5EF4-FFF2-40B4-BE49-F238E27FC236}">
                <a16:creationId xmlns:a16="http://schemas.microsoft.com/office/drawing/2014/main" id="{2E105063-98BA-A4E0-0D0D-D11201355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en-US" sz="1500">
                <a:solidFill>
                  <a:schemeClr val="bg1"/>
                </a:solidFill>
                <a:latin typeface="Garamond"/>
                <a:cs typeface="Times New Roman"/>
              </a:rPr>
              <a:t>  4    |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F1B223-72FE-C440-781C-8EA3606F6615}"/>
              </a:ext>
            </a:extLst>
          </p:cNvPr>
          <p:cNvSpPr/>
          <p:nvPr/>
        </p:nvSpPr>
        <p:spPr>
          <a:xfrm>
            <a:off x="1047" y="6177643"/>
            <a:ext cx="12194622" cy="7002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Times New Roman"/>
              <a:ea typeface="Calibri"/>
              <a:cs typeface="Calibri"/>
            </a:endParaRPr>
          </a:p>
        </p:txBody>
      </p:sp>
      <p:pic>
        <p:nvPicPr>
          <p:cNvPr id="9" name="Graphic 8" descr="A white letter on a black background&#10;&#10;AI-generated content may be incorrect.">
            <a:extLst>
              <a:ext uri="{FF2B5EF4-FFF2-40B4-BE49-F238E27FC236}">
                <a16:creationId xmlns:a16="http://schemas.microsoft.com/office/drawing/2014/main" id="{57C10B94-8773-93F4-7AC1-24208AEEB66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526082" y="6357113"/>
            <a:ext cx="455773" cy="352912"/>
          </a:xfrm>
          <a:prstGeom prst="rect">
            <a:avLst/>
          </a:prstGeom>
        </p:spPr>
      </p:pic>
      <p:pic>
        <p:nvPicPr>
          <p:cNvPr id="13" name="Picture 12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9F6F8762-6AA4-9074-0278-DD1E24137C8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176" t="28713" r="16544" b="23762"/>
          <a:stretch/>
        </p:blipFill>
        <p:spPr>
          <a:xfrm>
            <a:off x="743672" y="6177831"/>
            <a:ext cx="2630708" cy="692855"/>
          </a:xfrm>
          <a:prstGeom prst="rect">
            <a:avLst/>
          </a:prstGeom>
        </p:spPr>
      </p:pic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EB886455-4762-C238-9B2D-F2F7BD25F972}"/>
              </a:ext>
            </a:extLst>
          </p:cNvPr>
          <p:cNvSpPr txBox="1">
            <a:spLocks/>
          </p:cNvSpPr>
          <p:nvPr/>
        </p:nvSpPr>
        <p:spPr>
          <a:xfrm>
            <a:off x="-1438" y="6351041"/>
            <a:ext cx="9693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500">
                <a:solidFill>
                  <a:schemeClr val="bg1"/>
                </a:solidFill>
                <a:latin typeface="Garamond"/>
                <a:cs typeface="Times New Roman"/>
              </a:rPr>
              <a:t>   2     |</a:t>
            </a:r>
          </a:p>
        </p:txBody>
      </p:sp>
    </p:spTree>
    <p:extLst>
      <p:ext uri="{BB962C8B-B14F-4D97-AF65-F5344CB8AC3E}">
        <p14:creationId xmlns:p14="http://schemas.microsoft.com/office/powerpoint/2010/main" val="2230451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9ECCC2-9BAD-8C61-04FC-B2BDB96D50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E049B-5C1B-CBBB-06E2-08C2BFFFA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989"/>
            <a:ext cx="10515600" cy="132556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4000" b="1">
                <a:solidFill>
                  <a:srgbClr val="C00000"/>
                </a:solidFill>
                <a:latin typeface="Garamond"/>
                <a:ea typeface="+mj-lt"/>
                <a:cs typeface="+mj-lt"/>
              </a:rPr>
              <a:t>Disclaimer</a:t>
            </a:r>
            <a:endParaRPr lang="en-US" sz="4000" b="1">
              <a:solidFill>
                <a:srgbClr val="C00000"/>
              </a:solidFill>
              <a:latin typeface="Garamond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C895A-8A51-1469-64B2-2ECB574A8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287" y="1313996"/>
            <a:ext cx="5901590" cy="376351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buNone/>
            </a:pPr>
            <a:r>
              <a:rPr lang="en-US" sz="2500">
                <a:latin typeface="Aptos"/>
                <a:ea typeface="Calibri"/>
                <a:cs typeface="Calibri"/>
              </a:rPr>
              <a:t>This is an overview.</a:t>
            </a:r>
            <a:endParaRPr lang="en-US">
              <a:latin typeface="Aptos"/>
            </a:endParaRPr>
          </a:p>
          <a:p>
            <a:pPr marL="0" indent="0" algn="ctr">
              <a:buNone/>
            </a:pPr>
            <a:endParaRPr lang="en-US" sz="2500">
              <a:latin typeface="Aptos"/>
              <a:ea typeface="Calibri"/>
              <a:cs typeface="Calibri"/>
            </a:endParaRPr>
          </a:p>
          <a:p>
            <a:pPr marL="0" indent="0" algn="ctr">
              <a:buNone/>
            </a:pPr>
            <a:r>
              <a:rPr lang="en-US" sz="2500">
                <a:latin typeface="Aptos"/>
              </a:rPr>
              <a:t>Each person is different with their own unique background, interests, needs, abilities, and context.</a:t>
            </a:r>
            <a:endParaRPr lang="en-US">
              <a:latin typeface="Aptos"/>
            </a:endParaRPr>
          </a:p>
          <a:p>
            <a:pPr marL="0" indent="0" algn="ctr">
              <a:buNone/>
            </a:pPr>
            <a:endParaRPr lang="en-US" sz="2500">
              <a:latin typeface="Aptos"/>
              <a:ea typeface="Calibri"/>
              <a:cs typeface="Calibri"/>
            </a:endParaRPr>
          </a:p>
          <a:p>
            <a:pPr marL="0" indent="0" algn="ctr">
              <a:buNone/>
            </a:pPr>
            <a:r>
              <a:rPr lang="en-US" sz="2500">
                <a:latin typeface="Aptos"/>
                <a:ea typeface="Calibri"/>
                <a:cs typeface="Calibri"/>
              </a:rPr>
              <a:t>Even the same person can be different today than they were yesterday or will be tomorrow.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F20D4A-7B17-BC71-946D-755715E9BB08}"/>
              </a:ext>
            </a:extLst>
          </p:cNvPr>
          <p:cNvSpPr/>
          <p:nvPr/>
        </p:nvSpPr>
        <p:spPr>
          <a:xfrm>
            <a:off x="1047" y="6177643"/>
            <a:ext cx="12194622" cy="7002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Times New Roman"/>
              <a:ea typeface="Calibri"/>
              <a:cs typeface="Calibri"/>
            </a:endParaRPr>
          </a:p>
        </p:txBody>
      </p:sp>
      <p:pic>
        <p:nvPicPr>
          <p:cNvPr id="7" name="Graphic 6" descr="A white letter on a black background&#10;&#10;AI-generated content may be incorrect.">
            <a:extLst>
              <a:ext uri="{FF2B5EF4-FFF2-40B4-BE49-F238E27FC236}">
                <a16:creationId xmlns:a16="http://schemas.microsoft.com/office/drawing/2014/main" id="{07562050-9116-76B5-D1A2-1645360CC0C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526082" y="6357113"/>
            <a:ext cx="455773" cy="352912"/>
          </a:xfrm>
          <a:prstGeom prst="rect">
            <a:avLst/>
          </a:prstGeom>
        </p:spPr>
      </p:pic>
      <p:pic>
        <p:nvPicPr>
          <p:cNvPr id="11" name="Picture 10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A3BC900E-BD49-0382-E649-02D59836753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176" t="28713" r="16544" b="23762"/>
          <a:stretch/>
        </p:blipFill>
        <p:spPr>
          <a:xfrm>
            <a:off x="743672" y="6177831"/>
            <a:ext cx="2630708" cy="6928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359E86-3151-AC64-BB99-A83928C81F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9943" y="1545311"/>
            <a:ext cx="4911143" cy="3277673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B2E916A-3C8B-ACE8-4FFF-C62BE5E60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438" y="6351041"/>
            <a:ext cx="969322" cy="365125"/>
          </a:xfrm>
        </p:spPr>
        <p:txBody>
          <a:bodyPr/>
          <a:lstStyle/>
          <a:p>
            <a:pPr algn="l"/>
            <a:r>
              <a:rPr lang="en-US" sz="1500">
                <a:solidFill>
                  <a:schemeClr val="bg1"/>
                </a:solidFill>
                <a:latin typeface="Garamond"/>
                <a:cs typeface="Times New Roman"/>
              </a:rPr>
              <a:t>   3     |</a:t>
            </a:r>
          </a:p>
        </p:txBody>
      </p:sp>
    </p:spTree>
    <p:extLst>
      <p:ext uri="{BB962C8B-B14F-4D97-AF65-F5344CB8AC3E}">
        <p14:creationId xmlns:p14="http://schemas.microsoft.com/office/powerpoint/2010/main" val="4221552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EBC19B-9697-C409-3837-DE96003DFD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1D85B-437F-7CA5-4112-7CA505504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989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4000" b="1">
                <a:solidFill>
                  <a:srgbClr val="C00000"/>
                </a:solidFill>
                <a:latin typeface="Garamond"/>
                <a:ea typeface="+mj-lt"/>
                <a:cs typeface="+mj-lt"/>
              </a:rPr>
              <a:t>How do you prepare for your career?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92E11E9F-704D-03EC-0D2F-479EC2C1B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en-US" sz="1500">
                <a:solidFill>
                  <a:schemeClr val="bg1"/>
                </a:solidFill>
                <a:latin typeface="Garamond"/>
                <a:cs typeface="Times New Roman"/>
              </a:rPr>
              <a:t>  5    |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D892BF-C7AB-5C3D-9EE3-CB8F9D674D81}"/>
              </a:ext>
            </a:extLst>
          </p:cNvPr>
          <p:cNvSpPr/>
          <p:nvPr/>
        </p:nvSpPr>
        <p:spPr>
          <a:xfrm>
            <a:off x="1047" y="6177643"/>
            <a:ext cx="12194622" cy="7002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Times New Roman"/>
              <a:ea typeface="Calibri"/>
              <a:cs typeface="Calibri"/>
            </a:endParaRPr>
          </a:p>
        </p:txBody>
      </p:sp>
      <p:pic>
        <p:nvPicPr>
          <p:cNvPr id="7" name="Graphic 6" descr="A white letter on a black background&#10;&#10;AI-generated content may be incorrect.">
            <a:extLst>
              <a:ext uri="{FF2B5EF4-FFF2-40B4-BE49-F238E27FC236}">
                <a16:creationId xmlns:a16="http://schemas.microsoft.com/office/drawing/2014/main" id="{3D25D8C8-9CDB-ED85-D8B5-DC6FBB649FB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526082" y="6357113"/>
            <a:ext cx="455773" cy="352912"/>
          </a:xfrm>
          <a:prstGeom prst="rect">
            <a:avLst/>
          </a:prstGeom>
        </p:spPr>
      </p:pic>
      <p:pic>
        <p:nvPicPr>
          <p:cNvPr id="9" name="Picture 8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4E658D83-D748-0AA8-E95D-5F92AE932AF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176" t="28713" r="16544" b="23762"/>
          <a:stretch/>
        </p:blipFill>
        <p:spPr>
          <a:xfrm>
            <a:off x="743672" y="6177831"/>
            <a:ext cx="2630708" cy="692855"/>
          </a:xfrm>
          <a:prstGeom prst="rect">
            <a:avLst/>
          </a:prstGeom>
        </p:spPr>
      </p:pic>
      <p:sp>
        <p:nvSpPr>
          <p:cNvPr id="311" name="Rectangle 310">
            <a:extLst>
              <a:ext uri="{FF2B5EF4-FFF2-40B4-BE49-F238E27FC236}">
                <a16:creationId xmlns:a16="http://schemas.microsoft.com/office/drawing/2014/main" id="{71D1FAAE-E0AE-D987-5927-08E6CBC987AA}"/>
              </a:ext>
            </a:extLst>
          </p:cNvPr>
          <p:cNvSpPr/>
          <p:nvPr/>
        </p:nvSpPr>
        <p:spPr>
          <a:xfrm>
            <a:off x="4715755" y="1536799"/>
            <a:ext cx="2748511" cy="1142999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C00000"/>
                </a:solidFill>
              </a:rPr>
              <a:t>Figure out what </a:t>
            </a:r>
            <a:r>
              <a:rPr lang="en-US" b="1">
                <a:solidFill>
                  <a:srgbClr val="C00000"/>
                </a:solidFill>
                <a:latin typeface="Aptos"/>
                <a:ea typeface="Calibri"/>
                <a:cs typeface="Calibri"/>
              </a:rPr>
              <a:t>you </a:t>
            </a:r>
            <a:r>
              <a:rPr lang="en-US" b="1">
                <a:solidFill>
                  <a:srgbClr val="C00000"/>
                </a:solidFill>
              </a:rPr>
              <a:t>want to do</a:t>
            </a:r>
            <a:endParaRPr lang="en-US"/>
          </a:p>
        </p:txBody>
      </p:sp>
      <p:sp>
        <p:nvSpPr>
          <p:cNvPr id="312" name="Rectangle 311">
            <a:extLst>
              <a:ext uri="{FF2B5EF4-FFF2-40B4-BE49-F238E27FC236}">
                <a16:creationId xmlns:a16="http://schemas.microsoft.com/office/drawing/2014/main" id="{3B87E33A-105D-4334-67DC-1C834203F4CC}"/>
              </a:ext>
            </a:extLst>
          </p:cNvPr>
          <p:cNvSpPr/>
          <p:nvPr/>
        </p:nvSpPr>
        <p:spPr>
          <a:xfrm>
            <a:off x="4725401" y="4170039"/>
            <a:ext cx="2747738" cy="1142999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>
                <a:solidFill>
                  <a:srgbClr val="C00000"/>
                </a:solidFill>
              </a:rPr>
              <a:t>Apply to jobs, co-ops, and more</a:t>
            </a:r>
          </a:p>
        </p:txBody>
      </p:sp>
      <p:sp>
        <p:nvSpPr>
          <p:cNvPr id="313" name="Rectangle 312">
            <a:extLst>
              <a:ext uri="{FF2B5EF4-FFF2-40B4-BE49-F238E27FC236}">
                <a16:creationId xmlns:a16="http://schemas.microsoft.com/office/drawing/2014/main" id="{65671896-E9C2-4BEE-8699-77D58DE6A42B}"/>
              </a:ext>
            </a:extLst>
          </p:cNvPr>
          <p:cNvSpPr/>
          <p:nvPr/>
        </p:nvSpPr>
        <p:spPr>
          <a:xfrm>
            <a:off x="8284616" y="2858242"/>
            <a:ext cx="2748511" cy="1142999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>
                <a:solidFill>
                  <a:srgbClr val="C00000"/>
                </a:solidFill>
              </a:rPr>
              <a:t>Find out where to apply</a:t>
            </a:r>
            <a:endParaRPr lang="en-US"/>
          </a:p>
        </p:txBody>
      </p:sp>
      <p:sp>
        <p:nvSpPr>
          <p:cNvPr id="314" name="Rectangle 313">
            <a:extLst>
              <a:ext uri="{FF2B5EF4-FFF2-40B4-BE49-F238E27FC236}">
                <a16:creationId xmlns:a16="http://schemas.microsoft.com/office/drawing/2014/main" id="{12518A54-FFB9-DEDF-13C9-711E260B90AC}"/>
              </a:ext>
            </a:extLst>
          </p:cNvPr>
          <p:cNvSpPr/>
          <p:nvPr/>
        </p:nvSpPr>
        <p:spPr>
          <a:xfrm>
            <a:off x="163105" y="2862852"/>
            <a:ext cx="2755254" cy="1481000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>
                <a:solidFill>
                  <a:srgbClr val="C00000"/>
                </a:solidFill>
              </a:rPr>
              <a:t>Build experience via education, experiential and academic projects, employment, training, and more</a:t>
            </a:r>
            <a:endParaRPr lang="en-US"/>
          </a:p>
        </p:txBody>
      </p:sp>
      <p:cxnSp>
        <p:nvCxnSpPr>
          <p:cNvPr id="317" name="Straight Arrow Connector 316">
            <a:extLst>
              <a:ext uri="{FF2B5EF4-FFF2-40B4-BE49-F238E27FC236}">
                <a16:creationId xmlns:a16="http://schemas.microsoft.com/office/drawing/2014/main" id="{77F37D21-ADCE-E135-D1C1-708D719CD866}"/>
              </a:ext>
            </a:extLst>
          </p:cNvPr>
          <p:cNvCxnSpPr/>
          <p:nvPr/>
        </p:nvCxnSpPr>
        <p:spPr>
          <a:xfrm>
            <a:off x="7605718" y="2153372"/>
            <a:ext cx="2046529" cy="49044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8" name="Straight Arrow Connector 317">
            <a:extLst>
              <a:ext uri="{FF2B5EF4-FFF2-40B4-BE49-F238E27FC236}">
                <a16:creationId xmlns:a16="http://schemas.microsoft.com/office/drawing/2014/main" id="{B1C96ED0-14DE-19D0-8F58-4EAB236E831C}"/>
              </a:ext>
            </a:extLst>
          </p:cNvPr>
          <p:cNvCxnSpPr>
            <a:cxnSpLocks/>
          </p:cNvCxnSpPr>
          <p:nvPr/>
        </p:nvCxnSpPr>
        <p:spPr>
          <a:xfrm flipV="1">
            <a:off x="3062653" y="2065079"/>
            <a:ext cx="1525669" cy="67667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9" name="Straight Arrow Connector 318">
            <a:extLst>
              <a:ext uri="{FF2B5EF4-FFF2-40B4-BE49-F238E27FC236}">
                <a16:creationId xmlns:a16="http://schemas.microsoft.com/office/drawing/2014/main" id="{56A1D8C6-DA7A-E99D-E095-73207A510BE4}"/>
              </a:ext>
            </a:extLst>
          </p:cNvPr>
          <p:cNvCxnSpPr>
            <a:cxnSpLocks/>
          </p:cNvCxnSpPr>
          <p:nvPr/>
        </p:nvCxnSpPr>
        <p:spPr>
          <a:xfrm flipH="1" flipV="1">
            <a:off x="3054676" y="4380014"/>
            <a:ext cx="1531977" cy="319787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0" name="Straight Arrow Connector 319">
            <a:extLst>
              <a:ext uri="{FF2B5EF4-FFF2-40B4-BE49-F238E27FC236}">
                <a16:creationId xmlns:a16="http://schemas.microsoft.com/office/drawing/2014/main" id="{28E5D92F-114E-0F4C-A303-700B05215A3F}"/>
              </a:ext>
            </a:extLst>
          </p:cNvPr>
          <p:cNvCxnSpPr>
            <a:cxnSpLocks/>
          </p:cNvCxnSpPr>
          <p:nvPr/>
        </p:nvCxnSpPr>
        <p:spPr>
          <a:xfrm flipH="1">
            <a:off x="7588094" y="4188583"/>
            <a:ext cx="2062482" cy="50973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diagram of a diagram&#10;&#10;AI-generated content may be incorrect.">
            <a:extLst>
              <a:ext uri="{FF2B5EF4-FFF2-40B4-BE49-F238E27FC236}">
                <a16:creationId xmlns:a16="http://schemas.microsoft.com/office/drawing/2014/main" id="{915A96C8-473B-D60F-A564-79CFF78907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225" y="244230"/>
            <a:ext cx="2759320" cy="2774463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F73E6F4-425B-CDC2-BE2F-A310BF430C7E}"/>
              </a:ext>
            </a:extLst>
          </p:cNvPr>
          <p:cNvSpPr txBox="1">
            <a:spLocks/>
          </p:cNvSpPr>
          <p:nvPr/>
        </p:nvSpPr>
        <p:spPr>
          <a:xfrm>
            <a:off x="-1438" y="6351041"/>
            <a:ext cx="9693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500">
                <a:solidFill>
                  <a:schemeClr val="bg1"/>
                </a:solidFill>
                <a:latin typeface="Garamond"/>
                <a:cs typeface="Times New Roman"/>
              </a:rPr>
              <a:t>   4     |</a:t>
            </a:r>
          </a:p>
        </p:txBody>
      </p:sp>
    </p:spTree>
    <p:extLst>
      <p:ext uri="{BB962C8B-B14F-4D97-AF65-F5344CB8AC3E}">
        <p14:creationId xmlns:p14="http://schemas.microsoft.com/office/powerpoint/2010/main" val="130489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" grpId="0" animBg="1"/>
      <p:bldP spid="312" grpId="0" animBg="1"/>
      <p:bldP spid="313" grpId="0" animBg="1"/>
      <p:bldP spid="3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F0F7EF-30E7-7F76-2194-ADBE6FB540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1E782-6DBF-F5B1-7C57-A61B2D743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4000" b="1">
                <a:solidFill>
                  <a:srgbClr val="C00000"/>
                </a:solidFill>
                <a:latin typeface="Garamond"/>
                <a:ea typeface="+mj-lt"/>
                <a:cs typeface="+mj-lt"/>
              </a:rPr>
              <a:t> Figure out what you want to do...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ECE0BB-8814-FA99-DDD2-6D6D10CFB2F4}"/>
              </a:ext>
            </a:extLst>
          </p:cNvPr>
          <p:cNvSpPr/>
          <p:nvPr/>
        </p:nvSpPr>
        <p:spPr>
          <a:xfrm>
            <a:off x="1047" y="6177643"/>
            <a:ext cx="12194622" cy="7002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Times New Roman"/>
              <a:ea typeface="Calibri"/>
              <a:cs typeface="Calibri"/>
            </a:endParaRPr>
          </a:p>
        </p:txBody>
      </p:sp>
      <p:pic>
        <p:nvPicPr>
          <p:cNvPr id="7" name="Graphic 6" descr="A white letter on a black background&#10;&#10;AI-generated content may be incorrect.">
            <a:extLst>
              <a:ext uri="{FF2B5EF4-FFF2-40B4-BE49-F238E27FC236}">
                <a16:creationId xmlns:a16="http://schemas.microsoft.com/office/drawing/2014/main" id="{E50B15FE-BECC-34F5-6B59-71E79ABF137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526082" y="6357113"/>
            <a:ext cx="455773" cy="352912"/>
          </a:xfrm>
          <a:prstGeom prst="rect">
            <a:avLst/>
          </a:prstGeom>
        </p:spPr>
      </p:pic>
      <p:pic>
        <p:nvPicPr>
          <p:cNvPr id="9" name="Picture 8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24F64B1C-09F7-8F8E-9EC4-C8EB65551A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176" t="28713" r="16544" b="23762"/>
          <a:stretch/>
        </p:blipFill>
        <p:spPr>
          <a:xfrm>
            <a:off x="743672" y="6177831"/>
            <a:ext cx="2630708" cy="692855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56BB7FE7-390E-32B4-4691-18032033E9DF}"/>
              </a:ext>
            </a:extLst>
          </p:cNvPr>
          <p:cNvSpPr/>
          <p:nvPr/>
        </p:nvSpPr>
        <p:spPr>
          <a:xfrm>
            <a:off x="200146" y="1327441"/>
            <a:ext cx="2797228" cy="4574920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 b="1" u="sng" dirty="0">
                <a:solidFill>
                  <a:srgbClr val="C00000"/>
                </a:solidFill>
                <a:latin typeface="Garamond"/>
              </a:rPr>
              <a:t>Career Guides, Forums, and Blog Articles </a:t>
            </a:r>
          </a:p>
          <a:p>
            <a:pPr algn="ctr"/>
            <a:endParaRPr lang="en-US" sz="2000">
              <a:solidFill>
                <a:schemeClr val="tx1"/>
              </a:solidFill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- EECD's Career Guides (</a:t>
            </a:r>
            <a:r>
              <a:rPr lang="en-US" sz="200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https://careers.northeastern.edu/group/career-exploration/</a:t>
            </a:r>
            <a:r>
              <a:rPr lang="en-US" sz="2000" dirty="0">
                <a:solidFill>
                  <a:schemeClr val="tx1"/>
                </a:solidFill>
              </a:rPr>
              <a:t>)</a:t>
            </a:r>
          </a:p>
          <a:p>
            <a:pPr algn="ctr"/>
            <a:r>
              <a:rPr lang="en-US" sz="2000">
                <a:solidFill>
                  <a:schemeClr val="tx1"/>
                </a:solidFill>
              </a:rPr>
              <a:t>- Reddit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(</a:t>
            </a:r>
            <a:r>
              <a:rPr lang="en-US" sz="2000" dirty="0">
                <a:solidFill>
                  <a:schemeClr val="tx1"/>
                </a:solidFill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https://www.reddit.com/r/careerguidance/</a:t>
            </a:r>
            <a:r>
              <a:rPr lang="en-US" sz="2000" dirty="0">
                <a:solidFill>
                  <a:schemeClr val="tx1"/>
                </a:solidFill>
                <a:ea typeface="+mn-lt"/>
                <a:cs typeface="+mn-lt"/>
              </a:rPr>
              <a:t>)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- Glassdoor Bowls</a:t>
            </a: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Google: jobs related to [skill/hobby/interest] 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1AACA13-277B-0DA2-A004-53CE144E8F9D}"/>
              </a:ext>
            </a:extLst>
          </p:cNvPr>
          <p:cNvSpPr/>
          <p:nvPr/>
        </p:nvSpPr>
        <p:spPr>
          <a:xfrm>
            <a:off x="3197506" y="1331399"/>
            <a:ext cx="2797228" cy="4574920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 b="1" u="sng">
                <a:solidFill>
                  <a:srgbClr val="C00000"/>
                </a:solidFill>
                <a:latin typeface="Garamond"/>
                <a:ea typeface="+mn-lt"/>
                <a:cs typeface="+mn-lt"/>
              </a:rPr>
              <a:t>Artificial Intelligence</a:t>
            </a:r>
            <a:endParaRPr lang="en-US" sz="2000" b="1" u="sng">
              <a:solidFill>
                <a:srgbClr val="C00000"/>
              </a:solidFill>
              <a:latin typeface="Garamond"/>
            </a:endParaRPr>
          </a:p>
          <a:p>
            <a:pPr algn="ctr"/>
            <a:endParaRPr lang="en-US" sz="2000">
              <a:solidFill>
                <a:schemeClr val="tx1"/>
              </a:solidFill>
            </a:endParaRPr>
          </a:p>
          <a:p>
            <a:pPr algn="ctr"/>
            <a:r>
              <a:rPr lang="en-US" sz="2000">
                <a:solidFill>
                  <a:schemeClr val="tx1"/>
                </a:solidFill>
                <a:ea typeface="+mn-lt"/>
                <a:cs typeface="+mn-lt"/>
              </a:rPr>
              <a:t>Example Prompt for Claude, ChatGPT, etc.:</a:t>
            </a:r>
          </a:p>
          <a:p>
            <a:pPr algn="ctr"/>
            <a:r>
              <a:rPr lang="en-US" sz="2000">
                <a:solidFill>
                  <a:schemeClr val="tx1"/>
                </a:solidFill>
              </a:rPr>
              <a:t>"What are some jobs related to [skill/hobby/interest]? Create a table with 20 possible types of jobs, including average weekly hours, beginning and median salary, and lifestyle considerations."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6E1F1B-B2A2-C069-BC67-CF449D22F577}"/>
              </a:ext>
            </a:extLst>
          </p:cNvPr>
          <p:cNvSpPr/>
          <p:nvPr/>
        </p:nvSpPr>
        <p:spPr>
          <a:xfrm>
            <a:off x="6194867" y="1331399"/>
            <a:ext cx="2797228" cy="4574920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 b="1" u="sng" dirty="0">
                <a:solidFill>
                  <a:srgbClr val="C00000"/>
                </a:solidFill>
                <a:latin typeface="Garamond"/>
              </a:rPr>
              <a:t>Career Assessments</a:t>
            </a:r>
            <a:endParaRPr lang="en-US" dirty="0"/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en-US" sz="2000">
                <a:solidFill>
                  <a:schemeClr val="tx1"/>
                </a:solidFill>
              </a:rPr>
              <a:t>Skills Driver</a:t>
            </a:r>
            <a:endParaRPr lang="en-US">
              <a:solidFill>
                <a:schemeClr val="tx1"/>
              </a:solidFill>
            </a:endParaRPr>
          </a:p>
          <a:p>
            <a:pPr algn="ctr"/>
            <a:r>
              <a:rPr lang="en-US" sz="2000" err="1">
                <a:solidFill>
                  <a:schemeClr val="tx1"/>
                </a:solidFill>
              </a:rPr>
              <a:t>TruMotivate</a:t>
            </a:r>
            <a:endParaRPr lang="en-US" err="1">
              <a:solidFill>
                <a:schemeClr val="tx1"/>
              </a:solidFill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Gallup Strengths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sz="2000" err="1">
                <a:solidFill>
                  <a:schemeClr val="tx1"/>
                </a:solidFill>
              </a:rPr>
              <a:t>StrengthsProfile</a:t>
            </a:r>
            <a:endParaRPr lang="en-US" err="1">
              <a:solidFill>
                <a:schemeClr val="tx1"/>
              </a:solidFill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Strong Interests Inventory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sz="2000" err="1">
                <a:solidFill>
                  <a:schemeClr val="tx1"/>
                </a:solidFill>
              </a:rPr>
              <a:t>SparkPath</a:t>
            </a:r>
            <a:endParaRPr lang="en-US" err="1">
              <a:solidFill>
                <a:schemeClr val="tx1"/>
              </a:solidFill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Values Card Sorts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sz="1100">
                <a:solidFill>
                  <a:schemeClr val="tx1"/>
                </a:solidFill>
              </a:rPr>
              <a:t> Princeton Review</a:t>
            </a:r>
            <a:endParaRPr lang="en-US">
              <a:solidFill>
                <a:schemeClr val="tx1"/>
              </a:solidFill>
            </a:endParaRPr>
          </a:p>
          <a:p>
            <a:pPr algn="ctr"/>
            <a:r>
              <a:rPr lang="en-US" sz="1100" dirty="0">
                <a:solidFill>
                  <a:schemeClr val="tx1"/>
                </a:solidFill>
              </a:rPr>
              <a:t>(</a:t>
            </a:r>
            <a:r>
              <a:rPr lang="en-US" sz="1100" dirty="0">
                <a:solidFill>
                  <a:schemeClr val="tx1"/>
                </a:solidFill>
                <a:ea typeface="+mn-lt"/>
                <a:cs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https://www.princetonreview.com/quiz/career-quiz</a:t>
            </a:r>
            <a:r>
              <a:rPr lang="en-US" sz="1100" dirty="0">
                <a:solidFill>
                  <a:schemeClr val="tx1"/>
                </a:solidFill>
                <a:ea typeface="+mn-lt"/>
                <a:cs typeface="+mn-lt"/>
              </a:rPr>
              <a:t>)</a:t>
            </a:r>
          </a:p>
          <a:p>
            <a:pPr algn="ctr"/>
            <a:r>
              <a:rPr lang="en-US" sz="1100" err="1">
                <a:solidFill>
                  <a:schemeClr val="tx1"/>
                </a:solidFill>
                <a:ea typeface="+mn-lt"/>
                <a:cs typeface="+mn-lt"/>
              </a:rPr>
              <a:t>CollegeBoard</a:t>
            </a:r>
            <a:endParaRPr lang="en-US" sz="1100">
              <a:solidFill>
                <a:schemeClr val="tx1"/>
              </a:solidFill>
              <a:ea typeface="+mn-lt"/>
              <a:cs typeface="+mn-lt"/>
            </a:endParaRPr>
          </a:p>
          <a:p>
            <a:pPr algn="ctr"/>
            <a:r>
              <a:rPr lang="en-US" sz="1100" dirty="0">
                <a:solidFill>
                  <a:schemeClr val="tx1"/>
                </a:solidFill>
                <a:ea typeface="+mn-lt"/>
                <a:cs typeface="+mn-lt"/>
              </a:rPr>
              <a:t>(</a:t>
            </a:r>
            <a:r>
              <a:rPr lang="en-US" sz="1100" dirty="0">
                <a:solidFill>
                  <a:schemeClr val="tx1"/>
                </a:solidFill>
                <a:ea typeface="+mn-lt"/>
                <a:cs typeface="+mn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https://bigfuture.collegeboard.org/career-search/career-quiz</a:t>
            </a:r>
            <a:r>
              <a:rPr lang="en-US" sz="1100" dirty="0">
                <a:solidFill>
                  <a:schemeClr val="tx1"/>
                </a:solidFill>
                <a:ea typeface="+mn-lt"/>
                <a:cs typeface="+mn-lt"/>
              </a:rPr>
              <a:t>)</a:t>
            </a:r>
          </a:p>
          <a:p>
            <a:pPr algn="ctr"/>
            <a:endParaRPr lang="en-US" sz="2000">
              <a:solidFill>
                <a:schemeClr val="tx1"/>
              </a:solidFill>
              <a:ea typeface="+mn-lt"/>
              <a:cs typeface="+mn-lt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D99B142-A63B-343C-85CE-B18372780106}"/>
              </a:ext>
            </a:extLst>
          </p:cNvPr>
          <p:cNvSpPr txBox="1">
            <a:spLocks/>
          </p:cNvSpPr>
          <p:nvPr/>
        </p:nvSpPr>
        <p:spPr>
          <a:xfrm>
            <a:off x="9192228" y="1335847"/>
            <a:ext cx="2786768" cy="4567733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b="1" u="sng">
                <a:solidFill>
                  <a:srgbClr val="C00000"/>
                </a:solidFill>
                <a:latin typeface="Garamond"/>
                <a:ea typeface="Calibri"/>
                <a:cs typeface="Calibri"/>
              </a:rPr>
              <a:t>Activity #1</a:t>
            </a:r>
            <a:endParaRPr lang="en-US" sz="2000"/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US" sz="2000">
              <a:latin typeface="Aptos"/>
              <a:ea typeface="Calibri"/>
              <a:cs typeface="Calibri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>
                <a:latin typeface="Aptos"/>
                <a:ea typeface="Calibri"/>
                <a:cs typeface="Calibri"/>
              </a:rPr>
              <a:t>Let's figure what we want to do!</a:t>
            </a:r>
            <a:endParaRPr lang="en-US" sz="2000">
              <a:latin typeface="Aptos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US" sz="2000">
              <a:latin typeface="Aptos"/>
              <a:ea typeface="Calibri"/>
              <a:cs typeface="Calibri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>
                <a:latin typeface="Aptos"/>
                <a:ea typeface="Calibri"/>
                <a:cs typeface="Calibri"/>
              </a:rPr>
              <a:t>Reflect on what is most important to you in your career. Explore </a:t>
            </a:r>
            <a:r>
              <a:rPr lang="en-US" sz="2000">
                <a:ea typeface="+mn-lt"/>
                <a:cs typeface="+mn-lt"/>
              </a:rPr>
              <a:t>≥</a:t>
            </a:r>
            <a:r>
              <a:rPr lang="en-US" sz="2000">
                <a:latin typeface="Aptos"/>
                <a:ea typeface="Calibri"/>
                <a:cs typeface="Calibri"/>
              </a:rPr>
              <a:t>1 of these resources.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>
                <a:ea typeface="Calibri"/>
                <a:cs typeface="Calibri"/>
              </a:rPr>
              <a:t>Then, we will return and discuss our experience.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836CCEC1-6FFB-8DAE-7E68-107ED2059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438" y="6351041"/>
            <a:ext cx="969322" cy="365125"/>
          </a:xfrm>
        </p:spPr>
        <p:txBody>
          <a:bodyPr/>
          <a:lstStyle/>
          <a:p>
            <a:pPr algn="l"/>
            <a:r>
              <a:rPr lang="en-US" sz="1500">
                <a:solidFill>
                  <a:schemeClr val="bg1"/>
                </a:solidFill>
                <a:latin typeface="Garamond"/>
                <a:cs typeface="Times New Roman"/>
              </a:rPr>
              <a:t>   5     |</a:t>
            </a:r>
          </a:p>
        </p:txBody>
      </p:sp>
    </p:spTree>
    <p:extLst>
      <p:ext uri="{BB962C8B-B14F-4D97-AF65-F5344CB8AC3E}">
        <p14:creationId xmlns:p14="http://schemas.microsoft.com/office/powerpoint/2010/main" val="141647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" grpId="0" animBg="1"/>
      <p:bldP spid="8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7A83AD-5EC1-5DF4-8348-372F5C59D0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16EA6-EF5B-DF2D-4DC0-926EFB42A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4000" b="1">
                <a:solidFill>
                  <a:srgbClr val="C00000"/>
                </a:solidFill>
                <a:latin typeface="Garamond"/>
                <a:ea typeface="+mj-lt"/>
                <a:cs typeface="+mj-lt"/>
              </a:rPr>
              <a:t>Find out where to apply...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7659C2-4B65-960E-173C-A15C3DFB5B4C}"/>
              </a:ext>
            </a:extLst>
          </p:cNvPr>
          <p:cNvSpPr/>
          <p:nvPr/>
        </p:nvSpPr>
        <p:spPr>
          <a:xfrm>
            <a:off x="1047" y="6177643"/>
            <a:ext cx="12194622" cy="7002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Times New Roman"/>
              <a:ea typeface="Calibri"/>
              <a:cs typeface="Calibri"/>
            </a:endParaRPr>
          </a:p>
        </p:txBody>
      </p:sp>
      <p:pic>
        <p:nvPicPr>
          <p:cNvPr id="7" name="Graphic 6" descr="A white letter on a black background&#10;&#10;AI-generated content may be incorrect.">
            <a:extLst>
              <a:ext uri="{FF2B5EF4-FFF2-40B4-BE49-F238E27FC236}">
                <a16:creationId xmlns:a16="http://schemas.microsoft.com/office/drawing/2014/main" id="{AAE63B65-5E3E-1AF9-55A1-94A82D1EC3F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526082" y="6357113"/>
            <a:ext cx="455773" cy="352912"/>
          </a:xfrm>
          <a:prstGeom prst="rect">
            <a:avLst/>
          </a:prstGeom>
        </p:spPr>
      </p:pic>
      <p:pic>
        <p:nvPicPr>
          <p:cNvPr id="9" name="Picture 8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63F45B0C-AF52-2A30-16F0-1B8591AB0D8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176" t="28713" r="16544" b="23762"/>
          <a:stretch/>
        </p:blipFill>
        <p:spPr>
          <a:xfrm>
            <a:off x="743672" y="6177831"/>
            <a:ext cx="2630708" cy="692855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C1E85AE8-F1C4-EF92-55E6-9C228996D569}"/>
              </a:ext>
            </a:extLst>
          </p:cNvPr>
          <p:cNvSpPr/>
          <p:nvPr/>
        </p:nvSpPr>
        <p:spPr>
          <a:xfrm>
            <a:off x="200146" y="1327441"/>
            <a:ext cx="2797228" cy="4574920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 b="1" u="sng">
                <a:solidFill>
                  <a:srgbClr val="C00000"/>
                </a:solidFill>
                <a:latin typeface="Garamond"/>
              </a:rPr>
              <a:t>Job Dashboards</a:t>
            </a:r>
            <a:endParaRPr lang="en-US"/>
          </a:p>
          <a:p>
            <a:pPr algn="ctr"/>
            <a:endParaRPr lang="en-US" sz="2000">
              <a:solidFill>
                <a:schemeClr val="tx1"/>
              </a:solidFill>
            </a:endParaRPr>
          </a:p>
          <a:p>
            <a:pPr algn="ctr"/>
            <a:r>
              <a:rPr lang="en-US" sz="2000">
                <a:solidFill>
                  <a:schemeClr val="tx1"/>
                </a:solidFill>
              </a:rPr>
              <a:t>LinkedIn</a:t>
            </a:r>
          </a:p>
          <a:p>
            <a:pPr algn="ctr"/>
            <a:r>
              <a:rPr lang="en-US" sz="2000">
                <a:solidFill>
                  <a:schemeClr val="tx1"/>
                </a:solidFill>
              </a:rPr>
              <a:t>Handshake</a:t>
            </a:r>
          </a:p>
          <a:p>
            <a:pPr algn="ctr"/>
            <a:r>
              <a:rPr lang="en-US" sz="2000">
                <a:solidFill>
                  <a:schemeClr val="tx1"/>
                </a:solidFill>
              </a:rPr>
              <a:t>Indeed</a:t>
            </a:r>
          </a:p>
          <a:p>
            <a:pPr algn="ctr"/>
            <a:r>
              <a:rPr lang="en-US" sz="2000" err="1">
                <a:solidFill>
                  <a:schemeClr val="tx1"/>
                </a:solidFill>
              </a:rPr>
              <a:t>GlassDoor</a:t>
            </a:r>
          </a:p>
          <a:p>
            <a:pPr algn="ctr"/>
            <a:r>
              <a:rPr lang="en-US" sz="2000">
                <a:solidFill>
                  <a:schemeClr val="tx1"/>
                </a:solidFill>
              </a:rPr>
              <a:t>ZipRecruiter</a:t>
            </a:r>
          </a:p>
          <a:p>
            <a:pPr algn="ctr"/>
            <a:r>
              <a:rPr lang="en-US" sz="2000">
                <a:solidFill>
                  <a:schemeClr val="tx1"/>
                </a:solidFill>
              </a:rPr>
              <a:t>Google Jobs Dashboard</a:t>
            </a:r>
          </a:p>
          <a:p>
            <a:pPr algn="ctr"/>
            <a:r>
              <a:rPr lang="en-US" sz="2000">
                <a:solidFill>
                  <a:schemeClr val="tx1"/>
                </a:solidFill>
              </a:rPr>
              <a:t>University/Government</a:t>
            </a:r>
          </a:p>
          <a:p>
            <a:pPr algn="ctr"/>
            <a:endParaRPr lang="en-US" sz="2000">
              <a:solidFill>
                <a:schemeClr val="tx1"/>
              </a:solidFill>
            </a:endParaRPr>
          </a:p>
          <a:p>
            <a:pPr algn="ctr"/>
            <a:r>
              <a:rPr lang="en-US" sz="2000" err="1">
                <a:solidFill>
                  <a:schemeClr val="tx1"/>
                </a:solidFill>
              </a:rPr>
              <a:t>NUWorks</a:t>
            </a:r>
            <a:endParaRPr lang="en-US" sz="2000">
              <a:solidFill>
                <a:schemeClr val="tx1"/>
              </a:solidFill>
            </a:endParaRPr>
          </a:p>
          <a:p>
            <a:pPr algn="ctr"/>
            <a:r>
              <a:rPr lang="en-US" sz="2000">
                <a:solidFill>
                  <a:schemeClr val="tx1"/>
                </a:solidFill>
              </a:rPr>
              <a:t>(</a:t>
            </a:r>
            <a:r>
              <a:rPr lang="en-US" sz="2000">
                <a:solidFill>
                  <a:schemeClr val="tx1"/>
                </a:solidFill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https://careers.northeastern.edu/students/nuworks/</a:t>
            </a:r>
            <a:r>
              <a:rPr lang="en-US" sz="2000">
                <a:solidFill>
                  <a:schemeClr val="tx1"/>
                </a:solidFill>
                <a:ea typeface="+mn-lt"/>
                <a:cs typeface="+mn-lt"/>
              </a:rPr>
              <a:t>)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225EF1-2E06-A123-9D0E-86B1FC187028}"/>
              </a:ext>
            </a:extLst>
          </p:cNvPr>
          <p:cNvSpPr/>
          <p:nvPr/>
        </p:nvSpPr>
        <p:spPr>
          <a:xfrm>
            <a:off x="3178215" y="1331399"/>
            <a:ext cx="2797228" cy="4574920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 b="1" u="sng" dirty="0">
                <a:solidFill>
                  <a:srgbClr val="C00000"/>
                </a:solidFill>
                <a:latin typeface="Garamond"/>
              </a:rPr>
              <a:t>Advanced Search</a:t>
            </a:r>
            <a:endParaRPr lang="en-US" dirty="0"/>
          </a:p>
          <a:p>
            <a:pPr algn="ctr"/>
            <a:endParaRPr lang="en-US" sz="2000">
              <a:solidFill>
                <a:schemeClr val="tx1"/>
              </a:solidFill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Considerations: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000">
                <a:solidFill>
                  <a:schemeClr val="tx1"/>
                </a:solidFill>
              </a:rPr>
              <a:t>Location/Lifestyle</a:t>
            </a:r>
          </a:p>
          <a:p>
            <a:pPr marL="342900" indent="-342900">
              <a:buFont typeface="Arial"/>
              <a:buChar char="•"/>
            </a:pPr>
            <a:r>
              <a:rPr lang="en-US" sz="2000">
                <a:solidFill>
                  <a:schemeClr val="tx1"/>
                </a:solidFill>
              </a:rPr>
              <a:t>Job Type/Mobility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Salary Range</a:t>
            </a:r>
          </a:p>
          <a:p>
            <a:pPr marL="342900" indent="-342900">
              <a:buFont typeface="Arial"/>
              <a:buChar char="•"/>
            </a:pPr>
            <a:r>
              <a:rPr lang="en-US" sz="2000">
                <a:solidFill>
                  <a:schemeClr val="tx1"/>
                </a:solidFill>
              </a:rPr>
              <a:t>Deadline</a:t>
            </a:r>
          </a:p>
          <a:p>
            <a:pPr marL="342900" indent="-342900">
              <a:buFont typeface="Arial"/>
              <a:buChar char="•"/>
            </a:pPr>
            <a:r>
              <a:rPr lang="en-US" sz="2000">
                <a:solidFill>
                  <a:schemeClr val="tx1"/>
                </a:solidFill>
              </a:rPr>
              <a:t>Required Materials</a:t>
            </a:r>
          </a:p>
          <a:p>
            <a:pPr algn="ctr"/>
            <a:endParaRPr lang="en-US" sz="2000">
              <a:solidFill>
                <a:schemeClr val="tx1"/>
              </a:solidFill>
            </a:endParaRP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Search Techniques: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"word" = included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-word = excluded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AND / OR / NOT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126805E-FE0F-6753-EEC2-430CC87DFD66}"/>
              </a:ext>
            </a:extLst>
          </p:cNvPr>
          <p:cNvSpPr/>
          <p:nvPr/>
        </p:nvSpPr>
        <p:spPr>
          <a:xfrm>
            <a:off x="6175576" y="1331399"/>
            <a:ext cx="2835810" cy="4574920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 b="1" u="sng" dirty="0">
                <a:solidFill>
                  <a:srgbClr val="C00000"/>
                </a:solidFill>
                <a:latin typeface="Garamond"/>
              </a:rPr>
              <a:t>Networking</a:t>
            </a:r>
            <a:endParaRPr lang="en-US" dirty="0"/>
          </a:p>
          <a:p>
            <a:pPr algn="ctr"/>
            <a:endParaRPr lang="en-US" sz="2000">
              <a:solidFill>
                <a:schemeClr val="tx1"/>
              </a:solidFill>
              <a:latin typeface="Aptos" panose="020B0004020202020204"/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Aptos" panose="020B0004020202020204"/>
              </a:rPr>
              <a:t>Career Fairs and Events</a:t>
            </a:r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  <a:ea typeface="+mn-lt"/>
                <a:cs typeface="+mn-lt"/>
              </a:rPr>
              <a:t>NU Talent Connect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sz="2000" err="1">
                <a:solidFill>
                  <a:schemeClr val="tx1"/>
                </a:solidFill>
                <a:latin typeface="Aptos" panose="020B0004020202020204"/>
              </a:rPr>
              <a:t>EventBrite</a:t>
            </a:r>
            <a:endParaRPr lang="en-US" sz="2000">
              <a:solidFill>
                <a:schemeClr val="tx1"/>
              </a:solidFill>
              <a:latin typeface="Aptos" panose="020B0004020202020204"/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Aptos" panose="020B0004020202020204"/>
              </a:rPr>
              <a:t>Student Organizations (</a:t>
            </a:r>
            <a:r>
              <a:rPr lang="en-US" sz="2000" dirty="0">
                <a:solidFill>
                  <a:schemeClr val="tx1"/>
                </a:solidFill>
                <a:latin typeface="Aptos" panose="020B0004020202020204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https://neu.campuslabs.com/engage/events</a:t>
            </a:r>
            <a:r>
              <a:rPr lang="en-US" sz="2000" dirty="0">
                <a:solidFill>
                  <a:schemeClr val="tx1"/>
                </a:solidFill>
                <a:latin typeface="Aptos" panose="020B0004020202020204"/>
              </a:rPr>
              <a:t>)</a:t>
            </a:r>
          </a:p>
          <a:p>
            <a:pPr algn="ctr"/>
            <a:endParaRPr lang="en-US" sz="2000">
              <a:solidFill>
                <a:schemeClr val="tx1"/>
              </a:solidFill>
              <a:latin typeface="Aptos" panose="020B0004020202020204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Aptos" panose="020B0004020202020204"/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Aptos" panose="020B0004020202020204"/>
              </a:rPr>
              <a:t>Connect on LinkedIn for Informational Interviews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Northeastern &gt; Alumni &gt; Search Techniques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39324F6-D0BA-B152-540A-DBF4541BB0A9}"/>
              </a:ext>
            </a:extLst>
          </p:cNvPr>
          <p:cNvSpPr txBox="1">
            <a:spLocks/>
          </p:cNvSpPr>
          <p:nvPr/>
        </p:nvSpPr>
        <p:spPr>
          <a:xfrm>
            <a:off x="9192228" y="1335847"/>
            <a:ext cx="2786768" cy="4567733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b="1" u="sng">
                <a:solidFill>
                  <a:srgbClr val="C00000"/>
                </a:solidFill>
                <a:latin typeface="Garamond"/>
                <a:ea typeface="Calibri"/>
                <a:cs typeface="Calibri"/>
              </a:rPr>
              <a:t>Activity #2</a:t>
            </a:r>
            <a:endParaRPr lang="en-US" sz="2000"/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US" sz="2000">
              <a:latin typeface="Aptos"/>
              <a:ea typeface="Calibri"/>
              <a:cs typeface="Calibri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>
                <a:latin typeface="Aptos"/>
                <a:ea typeface="Calibri"/>
                <a:cs typeface="Calibri"/>
              </a:rPr>
              <a:t>Let's try messaging someone on LinkedIn for an informational interview!</a:t>
            </a:r>
            <a:endParaRPr lang="en-US" sz="2000">
              <a:latin typeface="Aptos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US" sz="2000">
              <a:latin typeface="Aptos"/>
              <a:ea typeface="Calibri"/>
              <a:cs typeface="Calibri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>
                <a:ea typeface="Calibri"/>
                <a:cs typeface="Calibri"/>
              </a:rPr>
              <a:t>Follow along with me as we search for and message someone to talk with them about their work experience.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F03ED024-8293-3B4B-6089-502937E51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438" y="6351041"/>
            <a:ext cx="969322" cy="365125"/>
          </a:xfrm>
        </p:spPr>
        <p:txBody>
          <a:bodyPr/>
          <a:lstStyle/>
          <a:p>
            <a:pPr algn="l"/>
            <a:r>
              <a:rPr lang="en-US" sz="1500">
                <a:solidFill>
                  <a:schemeClr val="bg1"/>
                </a:solidFill>
                <a:latin typeface="Garamond"/>
                <a:cs typeface="Times New Roman"/>
              </a:rPr>
              <a:t>   6     |</a:t>
            </a:r>
          </a:p>
        </p:txBody>
      </p:sp>
    </p:spTree>
    <p:extLst>
      <p:ext uri="{BB962C8B-B14F-4D97-AF65-F5344CB8AC3E}">
        <p14:creationId xmlns:p14="http://schemas.microsoft.com/office/powerpoint/2010/main" val="260262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" grpId="0" animBg="1"/>
      <p:bldP spid="8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5F2232-2E66-A808-5E39-E3B0905EDD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B7238-C450-C39F-3826-73BE808C5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4000" b="1">
                <a:solidFill>
                  <a:srgbClr val="C00000"/>
                </a:solidFill>
                <a:latin typeface="Garamond"/>
                <a:ea typeface="+mj-lt"/>
                <a:cs typeface="+mj-lt"/>
              </a:rPr>
              <a:t>Apply to jobs, coops, internships, and more...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55FE00-EB7F-3BEE-2C60-D0DF794AE890}"/>
              </a:ext>
            </a:extLst>
          </p:cNvPr>
          <p:cNvSpPr/>
          <p:nvPr/>
        </p:nvSpPr>
        <p:spPr>
          <a:xfrm>
            <a:off x="1047" y="6177643"/>
            <a:ext cx="12194622" cy="7002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Times New Roman"/>
              <a:ea typeface="Calibri"/>
              <a:cs typeface="Calibri"/>
            </a:endParaRPr>
          </a:p>
        </p:txBody>
      </p:sp>
      <p:pic>
        <p:nvPicPr>
          <p:cNvPr id="7" name="Graphic 6" descr="A white letter on a black background&#10;&#10;AI-generated content may be incorrect.">
            <a:extLst>
              <a:ext uri="{FF2B5EF4-FFF2-40B4-BE49-F238E27FC236}">
                <a16:creationId xmlns:a16="http://schemas.microsoft.com/office/drawing/2014/main" id="{86992F25-33E6-8AD9-8FCC-5658D234EBD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526082" y="6357113"/>
            <a:ext cx="455773" cy="352912"/>
          </a:xfrm>
          <a:prstGeom prst="rect">
            <a:avLst/>
          </a:prstGeom>
        </p:spPr>
      </p:pic>
      <p:pic>
        <p:nvPicPr>
          <p:cNvPr id="9" name="Picture 8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ABB219DC-0C8E-2388-8750-1A7C48D44B8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176" t="28713" r="16544" b="23762"/>
          <a:stretch/>
        </p:blipFill>
        <p:spPr>
          <a:xfrm>
            <a:off x="743672" y="6177831"/>
            <a:ext cx="2630708" cy="692855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4C44B78-2613-8E71-AEA2-2ED602E4D3DA}"/>
              </a:ext>
            </a:extLst>
          </p:cNvPr>
          <p:cNvSpPr/>
          <p:nvPr/>
        </p:nvSpPr>
        <p:spPr>
          <a:xfrm>
            <a:off x="200146" y="1327441"/>
            <a:ext cx="2797228" cy="4574920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 b="1" u="sng">
                <a:solidFill>
                  <a:srgbClr val="C00000"/>
                </a:solidFill>
                <a:latin typeface="Garamond"/>
              </a:rPr>
              <a:t>Application Materials</a:t>
            </a:r>
          </a:p>
          <a:p>
            <a:pPr algn="ctr"/>
            <a:endParaRPr lang="en-US" sz="2000">
              <a:solidFill>
                <a:schemeClr val="tx1"/>
              </a:solidFill>
            </a:endParaRPr>
          </a:p>
          <a:p>
            <a:pPr algn="ctr"/>
            <a:r>
              <a:rPr lang="en-US" sz="2000">
                <a:solidFill>
                  <a:schemeClr val="tx1"/>
                </a:solidFill>
              </a:rPr>
              <a:t>Average Lengths:</a:t>
            </a:r>
          </a:p>
          <a:p>
            <a:pPr algn="ctr"/>
            <a:r>
              <a:rPr lang="en-US" sz="2000">
                <a:solidFill>
                  <a:schemeClr val="tx1"/>
                </a:solidFill>
              </a:rPr>
              <a:t>Resumes: 1-2 page</a:t>
            </a:r>
            <a:endParaRPr lang="en-US">
              <a:solidFill>
                <a:schemeClr val="tx1"/>
              </a:solidFill>
            </a:endParaRPr>
          </a:p>
          <a:p>
            <a:pPr algn="ctr"/>
            <a:r>
              <a:rPr lang="en-US" sz="2000">
                <a:solidFill>
                  <a:schemeClr val="tx1"/>
                </a:solidFill>
              </a:rPr>
              <a:t>CVs: 2+ pages</a:t>
            </a:r>
          </a:p>
          <a:p>
            <a:pPr algn="ctr"/>
            <a:r>
              <a:rPr lang="en-US" sz="2000">
                <a:solidFill>
                  <a:schemeClr val="tx1"/>
                </a:solidFill>
              </a:rPr>
              <a:t>Cover Letters: 1 page</a:t>
            </a:r>
          </a:p>
          <a:p>
            <a:pPr algn="ctr"/>
            <a:endParaRPr lang="en-US" sz="2000">
              <a:solidFill>
                <a:schemeClr val="tx1"/>
              </a:solidFill>
            </a:endParaRPr>
          </a:p>
          <a:p>
            <a:pPr algn="ctr"/>
            <a:r>
              <a:rPr lang="en-US" sz="2000">
                <a:solidFill>
                  <a:schemeClr val="tx1"/>
                </a:solidFill>
              </a:rPr>
              <a:t>1. Use Google's XYZ Resume Formula (Outcome/Skill Focus)</a:t>
            </a:r>
          </a:p>
          <a:p>
            <a:pPr algn="ctr"/>
            <a:r>
              <a:rPr lang="en-US" sz="2000">
                <a:solidFill>
                  <a:schemeClr val="tx1"/>
                </a:solidFill>
              </a:rPr>
              <a:t>2. Build a Master Template for Revision</a:t>
            </a:r>
            <a:endParaRPr lang="en-US">
              <a:solidFill>
                <a:schemeClr val="tx1"/>
              </a:solidFill>
            </a:endParaRPr>
          </a:p>
          <a:p>
            <a:pPr algn="ctr"/>
            <a:r>
              <a:rPr lang="en-US" sz="2000">
                <a:solidFill>
                  <a:schemeClr val="tx1"/>
                </a:solidFill>
              </a:rPr>
              <a:t>3. Use AI to Tailor from Job Description!!!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1D1FCB-59F3-0229-43E2-C0EB2CCEEF7B}"/>
              </a:ext>
            </a:extLst>
          </p:cNvPr>
          <p:cNvSpPr/>
          <p:nvPr/>
        </p:nvSpPr>
        <p:spPr>
          <a:xfrm>
            <a:off x="3197506" y="1331399"/>
            <a:ext cx="2797228" cy="4574920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 b="1" u="sng">
                <a:solidFill>
                  <a:srgbClr val="C00000"/>
                </a:solidFill>
                <a:latin typeface="Garamond"/>
              </a:rPr>
              <a:t>Interviewing</a:t>
            </a:r>
            <a:endParaRPr lang="en-US" sz="2000">
              <a:solidFill>
                <a:srgbClr val="000000"/>
              </a:solidFill>
              <a:latin typeface="Garamond"/>
            </a:endParaRPr>
          </a:p>
          <a:p>
            <a:pPr algn="ctr"/>
            <a:endParaRPr lang="en-US" sz="2000">
              <a:solidFill>
                <a:srgbClr val="000000"/>
              </a:solidFill>
              <a:latin typeface="Aptos"/>
            </a:endParaRPr>
          </a:p>
          <a:p>
            <a:pPr algn="ctr"/>
            <a:r>
              <a:rPr lang="en-US" sz="2000">
                <a:solidFill>
                  <a:schemeClr val="tx1"/>
                </a:solidFill>
                <a:latin typeface="Aptos"/>
              </a:rPr>
              <a:t>Elevator Pitch</a:t>
            </a:r>
          </a:p>
          <a:p>
            <a:pPr algn="ctr"/>
            <a:r>
              <a:rPr lang="en-US" sz="2000">
                <a:solidFill>
                  <a:schemeClr val="tx1"/>
                </a:solidFill>
                <a:latin typeface="Aptos"/>
              </a:rPr>
              <a:t>Study Their Questions</a:t>
            </a:r>
          </a:p>
          <a:p>
            <a:pPr algn="ctr"/>
            <a:r>
              <a:rPr lang="en-US" sz="2000">
                <a:solidFill>
                  <a:schemeClr val="tx1"/>
                </a:solidFill>
                <a:latin typeface="Aptos"/>
              </a:rPr>
              <a:t>Study Their Culture</a:t>
            </a:r>
          </a:p>
          <a:p>
            <a:pPr algn="ctr"/>
            <a:r>
              <a:rPr lang="en-US" sz="2000">
                <a:solidFill>
                  <a:schemeClr val="tx1"/>
                </a:solidFill>
                <a:latin typeface="Aptos"/>
              </a:rPr>
              <a:t>Prepare Your Questions</a:t>
            </a:r>
          </a:p>
          <a:p>
            <a:pPr algn="ctr"/>
            <a:endParaRPr lang="en-US" sz="2000">
              <a:solidFill>
                <a:schemeClr val="tx1"/>
              </a:solidFill>
              <a:latin typeface="Aptos"/>
            </a:endParaRPr>
          </a:p>
          <a:p>
            <a:pPr algn="ctr"/>
            <a:r>
              <a:rPr lang="en-US" sz="2000">
                <a:solidFill>
                  <a:schemeClr val="tx1"/>
                </a:solidFill>
                <a:latin typeface="Aptos"/>
              </a:rPr>
              <a:t>STAR Method:</a:t>
            </a:r>
            <a:endParaRPr lang="en-US" sz="2000">
              <a:solidFill>
                <a:schemeClr val="tx1"/>
              </a:solidFill>
            </a:endParaRPr>
          </a:p>
          <a:p>
            <a:pPr algn="ctr"/>
            <a:r>
              <a:rPr lang="en-US" sz="2000">
                <a:solidFill>
                  <a:schemeClr val="tx1"/>
                </a:solidFill>
              </a:rPr>
              <a:t>Situation &gt; Task &gt; Action &gt; Results</a:t>
            </a:r>
          </a:p>
          <a:p>
            <a:pPr algn="ctr"/>
            <a:endParaRPr lang="en-US" sz="2000">
              <a:solidFill>
                <a:schemeClr val="tx1"/>
              </a:solidFill>
            </a:endParaRPr>
          </a:p>
          <a:p>
            <a:pPr algn="ctr"/>
            <a:r>
              <a:rPr lang="en-US" sz="2000">
                <a:solidFill>
                  <a:schemeClr val="tx1"/>
                </a:solidFill>
              </a:rPr>
              <a:t>When to Follow Up?</a:t>
            </a:r>
            <a:endParaRPr lang="en-US">
              <a:solidFill>
                <a:schemeClr val="tx1"/>
              </a:solidFill>
            </a:endParaRPr>
          </a:p>
          <a:p>
            <a:pPr algn="ctr"/>
            <a:r>
              <a:rPr lang="en-US" sz="2000">
                <a:solidFill>
                  <a:schemeClr val="tx1"/>
                </a:solidFill>
              </a:rPr>
              <a:t>- next day thank you</a:t>
            </a:r>
            <a:endParaRPr lang="en-US">
              <a:solidFill>
                <a:schemeClr val="tx1"/>
              </a:solidFill>
            </a:endParaRPr>
          </a:p>
          <a:p>
            <a:pPr algn="ctr"/>
            <a:r>
              <a:rPr lang="en-US" sz="2000">
                <a:solidFill>
                  <a:schemeClr val="tx1"/>
                </a:solidFill>
              </a:rPr>
              <a:t>- 1 week after if nothing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3355BF-12F8-292B-BDDB-F263204AF194}"/>
              </a:ext>
            </a:extLst>
          </p:cNvPr>
          <p:cNvSpPr/>
          <p:nvPr/>
        </p:nvSpPr>
        <p:spPr>
          <a:xfrm>
            <a:off x="6136251" y="1331399"/>
            <a:ext cx="2891012" cy="4574920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 b="1" u="sng">
                <a:solidFill>
                  <a:srgbClr val="C00000"/>
                </a:solidFill>
                <a:latin typeface="Garamond"/>
              </a:rPr>
              <a:t>Show Strengths as an International Applicant</a:t>
            </a:r>
            <a:endParaRPr lang="en-US"/>
          </a:p>
          <a:p>
            <a:pPr algn="ctr"/>
            <a:endParaRPr lang="en-US" sz="2000">
              <a:solidFill>
                <a:schemeClr val="tx1"/>
              </a:solidFill>
              <a:latin typeface="Aptos"/>
            </a:endParaRPr>
          </a:p>
          <a:p>
            <a:pPr algn="ctr"/>
            <a:r>
              <a:rPr lang="en-US" sz="2000">
                <a:solidFill>
                  <a:schemeClr val="tx1"/>
                </a:solidFill>
                <a:latin typeface="Aptos"/>
              </a:rPr>
              <a:t>Don't bring up your OPT needs too soon. Be direct and honest when asked.</a:t>
            </a:r>
          </a:p>
          <a:p>
            <a:pPr algn="ctr"/>
            <a:r>
              <a:rPr lang="en-US" sz="2000">
                <a:solidFill>
                  <a:schemeClr val="tx1"/>
                </a:solidFill>
                <a:latin typeface="Aptos"/>
              </a:rPr>
              <a:t>Focus on your assets:</a:t>
            </a:r>
          </a:p>
          <a:p>
            <a:pPr algn="ctr"/>
            <a:r>
              <a:rPr lang="en-US" sz="2000">
                <a:solidFill>
                  <a:schemeClr val="tx1"/>
                </a:solidFill>
                <a:latin typeface="Aptos"/>
              </a:rPr>
              <a:t>multilingualism, social and cultural</a:t>
            </a:r>
            <a:r>
              <a:rPr lang="en-US" sz="2000">
                <a:solidFill>
                  <a:schemeClr val="tx1"/>
                </a:solidFill>
              </a:rPr>
              <a:t> awareness, adaptability/flexibility.</a:t>
            </a:r>
          </a:p>
          <a:p>
            <a:pPr algn="ctr"/>
            <a:endParaRPr lang="en-US" sz="2000">
              <a:solidFill>
                <a:schemeClr val="tx1"/>
              </a:solidFill>
            </a:endParaRPr>
          </a:p>
          <a:p>
            <a:pPr algn="ctr"/>
            <a:r>
              <a:rPr lang="en-US" sz="2000">
                <a:solidFill>
                  <a:schemeClr val="tx1"/>
                </a:solidFill>
              </a:rPr>
              <a:t>Contextualize experiences for your intended audience.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94CA068-48E9-F913-C604-422B99C14702}"/>
              </a:ext>
            </a:extLst>
          </p:cNvPr>
          <p:cNvSpPr txBox="1">
            <a:spLocks/>
          </p:cNvSpPr>
          <p:nvPr/>
        </p:nvSpPr>
        <p:spPr>
          <a:xfrm>
            <a:off x="9192228" y="1335847"/>
            <a:ext cx="2786768" cy="4567733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u="sng">
                <a:solidFill>
                  <a:srgbClr val="C00000"/>
                </a:solidFill>
                <a:latin typeface="Garamond"/>
                <a:ea typeface="Calibri"/>
                <a:cs typeface="Calibri"/>
              </a:rPr>
              <a:t>On-Campus Supports</a:t>
            </a:r>
            <a:endParaRPr lang="en-US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2000">
              <a:latin typeface="Aptos"/>
              <a:ea typeface="Calibri"/>
              <a:cs typeface="Calibri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>
                <a:latin typeface="Aptos"/>
                <a:ea typeface="Calibri"/>
                <a:cs typeface="Calibri"/>
              </a:rPr>
              <a:t>Employer Engagement and Career Design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>
                <a:latin typeface="Aptos"/>
                <a:ea typeface="Calibri"/>
                <a:cs typeface="Calibri"/>
              </a:rPr>
              <a:t>Coop Advisors</a:t>
            </a:r>
            <a:endParaRPr lang="en-US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>
                <a:latin typeface="Aptos"/>
                <a:ea typeface="Calibri"/>
                <a:cs typeface="Calibri"/>
              </a:rPr>
              <a:t>ITC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>
                <a:latin typeface="Aptos"/>
                <a:ea typeface="Calibri"/>
                <a:cs typeface="Calibri"/>
              </a:rPr>
              <a:t>Writing Center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>
                <a:latin typeface="Aptos"/>
                <a:ea typeface="Calibri"/>
                <a:cs typeface="Calibri"/>
              </a:rPr>
              <a:t>GLS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>
                <a:ea typeface="Calibri"/>
                <a:cs typeface="Calibri"/>
              </a:rPr>
              <a:t>Library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>
                <a:ea typeface="Calibri"/>
                <a:cs typeface="Calibri"/>
              </a:rPr>
              <a:t>(</a:t>
            </a:r>
            <a:r>
              <a:rPr lang="en-US" sz="2000">
                <a:ea typeface="+mn-lt"/>
                <a:cs typeface="+mn-lt"/>
                <a:hlinkClick r:id="rId4"/>
              </a:rPr>
              <a:t>https://subjectguides.lib.neu.edu/human_services/co-op_to_career</a:t>
            </a:r>
            <a:r>
              <a:rPr lang="en-US" sz="2000">
                <a:ea typeface="+mn-lt"/>
                <a:cs typeface="+mn-lt"/>
              </a:rPr>
              <a:t>)</a:t>
            </a:r>
            <a:endParaRPr lang="en-US" sz="2000">
              <a:ea typeface="Calibri"/>
              <a:cs typeface="Calibri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>
                <a:latin typeface="Aptos"/>
                <a:ea typeface="Calibri"/>
                <a:cs typeface="Calibri"/>
              </a:rPr>
              <a:t>Office of Global Services (OGS)!</a:t>
            </a:r>
            <a:endParaRPr lang="en-US"/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D78AE3D9-C2E7-39F2-A164-63FD4814E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438" y="6351041"/>
            <a:ext cx="969322" cy="365125"/>
          </a:xfrm>
        </p:spPr>
        <p:txBody>
          <a:bodyPr/>
          <a:lstStyle/>
          <a:p>
            <a:pPr algn="l"/>
            <a:r>
              <a:rPr lang="en-US" sz="1500">
                <a:solidFill>
                  <a:schemeClr val="bg1"/>
                </a:solidFill>
                <a:latin typeface="Garamond"/>
                <a:cs typeface="Times New Roman"/>
              </a:rPr>
              <a:t>   7     |</a:t>
            </a:r>
          </a:p>
        </p:txBody>
      </p:sp>
    </p:spTree>
    <p:extLst>
      <p:ext uri="{BB962C8B-B14F-4D97-AF65-F5344CB8AC3E}">
        <p14:creationId xmlns:p14="http://schemas.microsoft.com/office/powerpoint/2010/main" val="143264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" grpId="0" animBg="1"/>
      <p:bldP spid="8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A58ED3-2BB6-76BF-1709-1753FC2B91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C0153-3F79-CDB8-7519-56E69ABBB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573" y="1185"/>
            <a:ext cx="10515600" cy="132556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4000" b="1">
                <a:solidFill>
                  <a:srgbClr val="C00000"/>
                </a:solidFill>
                <a:latin typeface="Garamond"/>
                <a:ea typeface="+mj-lt"/>
                <a:cs typeface="+mj-lt"/>
              </a:rPr>
              <a:t>Practicing Self-Compassion</a:t>
            </a:r>
            <a:endParaRPr lang="en-US" sz="4000" b="1">
              <a:solidFill>
                <a:srgbClr val="C00000"/>
              </a:solidFill>
              <a:latin typeface="Garamond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1F1417-E9B2-FE31-B379-021FB2DC0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776" y="1077154"/>
            <a:ext cx="11320529" cy="5072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buNone/>
            </a:pPr>
            <a:r>
              <a:rPr lang="en-US" sz="2500">
                <a:latin typeface="Aptos"/>
                <a:ea typeface="Calibri"/>
                <a:cs typeface="Calibri"/>
              </a:rPr>
              <a:t>Be kind to yourself. Everyone struggles with career preparation!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57BB51-CF9E-2BA7-AAF4-8A37482C7762}"/>
              </a:ext>
            </a:extLst>
          </p:cNvPr>
          <p:cNvSpPr/>
          <p:nvPr/>
        </p:nvSpPr>
        <p:spPr>
          <a:xfrm>
            <a:off x="1047" y="6177643"/>
            <a:ext cx="12194622" cy="7002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Times New Roman"/>
              <a:ea typeface="Calibri"/>
              <a:cs typeface="Calibri"/>
            </a:endParaRPr>
          </a:p>
        </p:txBody>
      </p:sp>
      <p:pic>
        <p:nvPicPr>
          <p:cNvPr id="7" name="Graphic 6" descr="A white letter on a black background&#10;&#10;AI-generated content may be incorrect.">
            <a:extLst>
              <a:ext uri="{FF2B5EF4-FFF2-40B4-BE49-F238E27FC236}">
                <a16:creationId xmlns:a16="http://schemas.microsoft.com/office/drawing/2014/main" id="{F823142C-4BCD-DDFE-0F05-C447B6ED8CB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526082" y="6357113"/>
            <a:ext cx="455773" cy="352912"/>
          </a:xfrm>
          <a:prstGeom prst="rect">
            <a:avLst/>
          </a:prstGeom>
        </p:spPr>
      </p:pic>
      <p:pic>
        <p:nvPicPr>
          <p:cNvPr id="11" name="Picture 10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4744018C-2C30-E068-0AD9-E7103B6C1D8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176" t="28713" r="16544" b="23762"/>
          <a:stretch/>
        </p:blipFill>
        <p:spPr>
          <a:xfrm>
            <a:off x="743672" y="6177831"/>
            <a:ext cx="2630708" cy="692855"/>
          </a:xfrm>
          <a:prstGeom prst="rect">
            <a:avLst/>
          </a:prstGeom>
        </p:spPr>
      </p:pic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D31B6A97-665F-161C-1D97-9B3877D46C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5950543"/>
              </p:ext>
            </p:extLst>
          </p:nvPr>
        </p:nvGraphicFramePr>
        <p:xfrm>
          <a:off x="398059" y="1717343"/>
          <a:ext cx="11399384" cy="389325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699692">
                  <a:extLst>
                    <a:ext uri="{9D8B030D-6E8A-4147-A177-3AD203B41FA5}">
                      <a16:colId xmlns:a16="http://schemas.microsoft.com/office/drawing/2014/main" val="2771529130"/>
                    </a:ext>
                  </a:extLst>
                </a:gridCol>
                <a:gridCol w="5699692">
                  <a:extLst>
                    <a:ext uri="{9D8B030D-6E8A-4147-A177-3AD203B41FA5}">
                      <a16:colId xmlns:a16="http://schemas.microsoft.com/office/drawing/2014/main" val="3496994204"/>
                    </a:ext>
                  </a:extLst>
                </a:gridCol>
              </a:tblGrid>
              <a:tr h="537001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0" u="sng" strike="noStrike" noProof="0">
                          <a:solidFill>
                            <a:srgbClr val="C00000"/>
                          </a:solidFill>
                          <a:latin typeface="Garamond"/>
                        </a:rPr>
                        <a:t>Anxious Thinking</a:t>
                      </a:r>
                      <a:endParaRPr lang="en-US" sz="2000" b="1" u="sng">
                        <a:solidFill>
                          <a:srgbClr val="C00000"/>
                        </a:solidFill>
                        <a:latin typeface="Garamond"/>
                      </a:endParaRPr>
                    </a:p>
                  </a:txBody>
                  <a:tcPr anchor="ctr">
                    <a:lnL w="28575">
                      <a:solidFill>
                        <a:srgbClr val="C00000"/>
                      </a:solidFill>
                    </a:lnL>
                    <a:lnR w="28575">
                      <a:solidFill>
                        <a:srgbClr val="C00000"/>
                      </a:solidFill>
                    </a:lnR>
                    <a:lnT w="28575">
                      <a:solidFill>
                        <a:srgbClr val="C00000"/>
                      </a:solidFill>
                    </a:lnT>
                    <a:lnB w="28575">
                      <a:solidFill>
                        <a:srgbClr val="C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0" u="sng" strike="noStrike" noProof="0">
                          <a:solidFill>
                            <a:srgbClr val="C00000"/>
                          </a:solidFill>
                          <a:latin typeface="Garamond"/>
                        </a:rPr>
                        <a:t>Growth Mindset Reframing</a:t>
                      </a:r>
                    </a:p>
                  </a:txBody>
                  <a:tcPr anchor="ctr">
                    <a:lnL w="28575">
                      <a:solidFill>
                        <a:srgbClr val="C00000"/>
                      </a:solidFill>
                    </a:lnL>
                    <a:lnR w="28575">
                      <a:solidFill>
                        <a:srgbClr val="C00000"/>
                      </a:solidFill>
                    </a:lnR>
                    <a:lnT w="28575">
                      <a:solidFill>
                        <a:srgbClr val="C00000"/>
                      </a:solidFill>
                    </a:lnT>
                    <a:lnB w="28575">
                      <a:solidFill>
                        <a:srgbClr val="C00000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372603"/>
                  </a:ext>
                </a:extLst>
              </a:tr>
              <a:tr h="839064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noProof="0">
                          <a:solidFill>
                            <a:srgbClr val="000000"/>
                          </a:solidFill>
                        </a:rPr>
                        <a:t>"No one will hire me because I need visa sponsorship."   </a:t>
                      </a:r>
                    </a:p>
                  </a:txBody>
                  <a:tcPr anchor="ctr">
                    <a:lnL w="28575">
                      <a:solidFill>
                        <a:srgbClr val="C00000"/>
                      </a:solidFill>
                    </a:lnL>
                    <a:lnR w="28575">
                      <a:solidFill>
                        <a:srgbClr val="C00000"/>
                      </a:solidFill>
                    </a:lnR>
                    <a:lnT w="28575">
                      <a:solidFill>
                        <a:srgbClr val="C00000"/>
                      </a:solidFill>
                    </a:lnT>
                    <a:lnB w="28575">
                      <a:solidFill>
                        <a:srgbClr val="C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b="0" i="0" u="none" strike="noStrike" noProof="0">
                          <a:solidFill>
                            <a:srgbClr val="000000"/>
                          </a:solidFill>
                        </a:rPr>
                        <a:t>"Some employers may not offer sponsorship, but others value my skills and global perspective." </a:t>
                      </a:r>
                      <a:endParaRPr lang="en-US"/>
                    </a:p>
                  </a:txBody>
                  <a:tcPr anchor="ctr">
                    <a:lnL w="28575">
                      <a:solidFill>
                        <a:srgbClr val="C00000"/>
                      </a:solidFill>
                    </a:lnL>
                    <a:lnR w="28575">
                      <a:solidFill>
                        <a:srgbClr val="C00000"/>
                      </a:solidFill>
                    </a:lnR>
                    <a:lnT w="28575">
                      <a:solidFill>
                        <a:srgbClr val="C00000"/>
                      </a:solidFill>
                    </a:lnT>
                    <a:lnB w="28575">
                      <a:solidFill>
                        <a:srgbClr val="C00000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728036"/>
                  </a:ext>
                </a:extLst>
              </a:tr>
              <a:tr h="839064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noProof="0">
                          <a:solidFill>
                            <a:srgbClr val="000000"/>
                          </a:solidFill>
                        </a:rPr>
                        <a:t>"I don't have North American work experience, so I'm already behind."</a:t>
                      </a:r>
                      <a:endParaRPr lang="en-US" sz="2000" b="0" i="0" u="none" strike="noStrike" noProof="0">
                        <a:solidFill>
                          <a:srgbClr val="000000"/>
                        </a:solidFill>
                        <a:latin typeface="Aptos"/>
                      </a:endParaRPr>
                    </a:p>
                  </a:txBody>
                  <a:tcPr anchor="ctr">
                    <a:lnL w="28575">
                      <a:solidFill>
                        <a:srgbClr val="C00000"/>
                      </a:solidFill>
                    </a:lnL>
                    <a:lnR w="28575">
                      <a:solidFill>
                        <a:srgbClr val="C00000"/>
                      </a:solidFill>
                    </a:lnR>
                    <a:lnT w="28575">
                      <a:solidFill>
                        <a:srgbClr val="C00000"/>
                      </a:solidFill>
                    </a:lnT>
                    <a:lnB w="28575">
                      <a:solidFill>
                        <a:srgbClr val="C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b="0" i="0" u="none" strike="noStrike" noProof="0">
                          <a:solidFill>
                            <a:srgbClr val="000000"/>
                          </a:solidFill>
                        </a:rPr>
                        <a:t>"Every professional starts somewhere. My unique background gives me a fresh perspective to offer."</a:t>
                      </a:r>
                      <a:endParaRPr lang="en-US"/>
                    </a:p>
                  </a:txBody>
                  <a:tcPr anchor="ctr">
                    <a:lnL w="28575">
                      <a:solidFill>
                        <a:srgbClr val="C00000"/>
                      </a:solidFill>
                    </a:lnL>
                    <a:lnR w="28575">
                      <a:solidFill>
                        <a:srgbClr val="C00000"/>
                      </a:solidFill>
                    </a:lnR>
                    <a:lnT w="28575">
                      <a:solidFill>
                        <a:srgbClr val="C00000"/>
                      </a:solidFill>
                    </a:lnT>
                    <a:lnB w="28575">
                      <a:solidFill>
                        <a:srgbClr val="C00000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3728139"/>
                  </a:ext>
                </a:extLst>
              </a:tr>
              <a:tr h="839064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b="0" i="0" u="none" strike="noStrike" noProof="0">
                          <a:solidFill>
                            <a:srgbClr val="000000"/>
                          </a:solidFill>
                        </a:rPr>
                        <a:t>"My accent will make me sound less professional."</a:t>
                      </a:r>
                      <a:endParaRPr lang="en-US" sz="2000" b="0" i="0" u="none" strike="noStrike" noProof="0">
                        <a:solidFill>
                          <a:srgbClr val="000000"/>
                        </a:solidFill>
                        <a:latin typeface="Aptos"/>
                      </a:endParaRPr>
                    </a:p>
                  </a:txBody>
                  <a:tcPr anchor="ctr">
                    <a:lnL w="28575">
                      <a:solidFill>
                        <a:srgbClr val="C00000"/>
                      </a:solidFill>
                    </a:lnL>
                    <a:lnR w="28575">
                      <a:solidFill>
                        <a:srgbClr val="C00000"/>
                      </a:solidFill>
                    </a:lnR>
                    <a:lnT w="28575">
                      <a:solidFill>
                        <a:srgbClr val="C00000"/>
                      </a:solidFill>
                    </a:lnT>
                    <a:lnB w="28575">
                      <a:solidFill>
                        <a:srgbClr val="C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b="0" i="0" u="none" strike="noStrike" noProof="0">
                          <a:solidFill>
                            <a:srgbClr val="000000"/>
                          </a:solidFill>
                        </a:rPr>
                        <a:t>"My accent reflects my multilingual ability, an asset in a global workforce. Everyone has one."</a:t>
                      </a:r>
                      <a:endParaRPr lang="en-US"/>
                    </a:p>
                  </a:txBody>
                  <a:tcPr anchor="ctr">
                    <a:lnL w="28575">
                      <a:solidFill>
                        <a:srgbClr val="C00000"/>
                      </a:solidFill>
                    </a:lnL>
                    <a:lnR w="28575">
                      <a:solidFill>
                        <a:srgbClr val="C00000"/>
                      </a:solidFill>
                    </a:lnR>
                    <a:lnT w="28575">
                      <a:solidFill>
                        <a:srgbClr val="C00000"/>
                      </a:solidFill>
                    </a:lnT>
                    <a:lnB w="28575">
                      <a:solidFill>
                        <a:srgbClr val="C00000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7430410"/>
                  </a:ext>
                </a:extLst>
              </a:tr>
              <a:tr h="839064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b="0" i="0" u="none" strike="noStrike" noProof="0">
                          <a:solidFill>
                            <a:srgbClr val="000000"/>
                          </a:solidFill>
                        </a:rPr>
                        <a:t>"The job market is too competitive right now. I'll never stand out."</a:t>
                      </a:r>
                    </a:p>
                  </a:txBody>
                  <a:tcPr anchor="ctr">
                    <a:lnL w="28575">
                      <a:solidFill>
                        <a:srgbClr val="C00000"/>
                      </a:solidFill>
                    </a:lnL>
                    <a:lnR w="28575">
                      <a:solidFill>
                        <a:srgbClr val="C00000"/>
                      </a:solidFill>
                    </a:lnR>
                    <a:lnT w="28575">
                      <a:solidFill>
                        <a:srgbClr val="C00000"/>
                      </a:solidFill>
                    </a:lnT>
                    <a:lnB w="28575">
                      <a:solidFill>
                        <a:srgbClr val="C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b="0" i="0" u="none" strike="noStrike" noProof="0">
                          <a:solidFill>
                            <a:srgbClr val="000000"/>
                          </a:solidFill>
                        </a:rPr>
                        <a:t>"I can stand out by showing how my experience adds value. Plus, everyone's on their own path!"</a:t>
                      </a:r>
                    </a:p>
                  </a:txBody>
                  <a:tcPr anchor="ctr">
                    <a:lnL w="28575">
                      <a:solidFill>
                        <a:srgbClr val="C00000"/>
                      </a:solidFill>
                    </a:lnL>
                    <a:lnR w="28575">
                      <a:solidFill>
                        <a:srgbClr val="C00000"/>
                      </a:solidFill>
                    </a:lnR>
                    <a:lnT w="28575">
                      <a:solidFill>
                        <a:srgbClr val="C00000"/>
                      </a:solidFill>
                    </a:lnT>
                    <a:lnB w="28575">
                      <a:solidFill>
                        <a:srgbClr val="C00000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8997439"/>
                  </a:ext>
                </a:extLst>
              </a:tr>
            </a:tbl>
          </a:graphicData>
        </a:graphic>
      </p:graphicFrame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0D8F3290-6238-093D-D216-700BB9494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438" y="6351041"/>
            <a:ext cx="969322" cy="365125"/>
          </a:xfrm>
        </p:spPr>
        <p:txBody>
          <a:bodyPr/>
          <a:lstStyle/>
          <a:p>
            <a:pPr algn="l"/>
            <a:r>
              <a:rPr lang="en-US" sz="1500">
                <a:solidFill>
                  <a:schemeClr val="bg1"/>
                </a:solidFill>
                <a:latin typeface="Garamond"/>
                <a:cs typeface="Times New Roman"/>
              </a:rPr>
              <a:t>   8     |</a:t>
            </a:r>
          </a:p>
        </p:txBody>
      </p:sp>
    </p:spTree>
    <p:extLst>
      <p:ext uri="{BB962C8B-B14F-4D97-AF65-F5344CB8AC3E}">
        <p14:creationId xmlns:p14="http://schemas.microsoft.com/office/powerpoint/2010/main" val="272349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A9F769-893A-05E1-086B-2A7DD561C2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057FD-5108-FCFD-BE00-D04A84766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4000" b="1">
                <a:solidFill>
                  <a:srgbClr val="C00000"/>
                </a:solidFill>
                <a:latin typeface="Garamond"/>
                <a:ea typeface="+mj-lt"/>
                <a:cs typeface="+mj-lt"/>
              </a:rPr>
              <a:t>Recap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41A15-D320-9759-9D34-F2D1FE834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985" y="1335403"/>
            <a:ext cx="8040374" cy="208808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sz="2500" dirty="0">
                <a:latin typeface="Aptos"/>
                <a:ea typeface="Calibri"/>
                <a:cs typeface="Calibri"/>
              </a:rPr>
              <a:t>Reflect on your own career preparation and set goals.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sz="2500" dirty="0">
                <a:latin typeface="Aptos"/>
                <a:ea typeface="Calibri"/>
                <a:cs typeface="Calibri"/>
              </a:rPr>
              <a:t>Come to Career Design!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sz="2500" dirty="0">
                <a:latin typeface="Aptos"/>
                <a:ea typeface="Calibri"/>
                <a:cs typeface="Calibri"/>
              </a:rPr>
              <a:t>Figure out what you want to do through research.</a:t>
            </a:r>
            <a:endParaRPr lang="en-US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sz="2500" dirty="0">
                <a:latin typeface="Aptos"/>
                <a:ea typeface="Calibri"/>
                <a:cs typeface="Calibri"/>
              </a:rPr>
              <a:t>Find out where to apply and create materials.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sz="2500" dirty="0">
                <a:ea typeface="Calibri"/>
                <a:cs typeface="Calibri"/>
              </a:rPr>
              <a:t>Consult career preparation resources (like the ITC).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sz="2500" dirty="0">
                <a:latin typeface="Aptos"/>
                <a:ea typeface="Calibri"/>
                <a:cs typeface="Calibri"/>
              </a:rPr>
              <a:t>Practice self-compassion and reframe your thinking.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2500" b="1">
              <a:solidFill>
                <a:srgbClr val="C00000"/>
              </a:solidFill>
              <a:latin typeface="Aptos"/>
              <a:ea typeface="Calibri"/>
              <a:cs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CF7733-4908-39EA-7A60-4C14E1398D58}"/>
              </a:ext>
            </a:extLst>
          </p:cNvPr>
          <p:cNvSpPr/>
          <p:nvPr/>
        </p:nvSpPr>
        <p:spPr>
          <a:xfrm>
            <a:off x="1047" y="6177643"/>
            <a:ext cx="12194622" cy="7002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Times New Roman"/>
              <a:ea typeface="Calibri"/>
              <a:cs typeface="Calibri"/>
            </a:endParaRPr>
          </a:p>
        </p:txBody>
      </p:sp>
      <p:pic>
        <p:nvPicPr>
          <p:cNvPr id="7" name="Graphic 6" descr="A white letter on a black background&#10;&#10;AI-generated content may be incorrect.">
            <a:extLst>
              <a:ext uri="{FF2B5EF4-FFF2-40B4-BE49-F238E27FC236}">
                <a16:creationId xmlns:a16="http://schemas.microsoft.com/office/drawing/2014/main" id="{562D3D22-74C3-3EEA-1E77-B8C6278D953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526082" y="6357113"/>
            <a:ext cx="455773" cy="352912"/>
          </a:xfrm>
          <a:prstGeom prst="rect">
            <a:avLst/>
          </a:prstGeom>
        </p:spPr>
      </p:pic>
      <p:pic>
        <p:nvPicPr>
          <p:cNvPr id="9" name="Picture 8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E8F63781-45F5-3C21-FB14-4139A6FBDBE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176" t="28713" r="16544" b="23762"/>
          <a:stretch/>
        </p:blipFill>
        <p:spPr>
          <a:xfrm>
            <a:off x="743672" y="6177831"/>
            <a:ext cx="2630708" cy="6928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C243C4-419E-C569-2A49-CAB1F6074CE5}"/>
              </a:ext>
            </a:extLst>
          </p:cNvPr>
          <p:cNvSpPr txBox="1"/>
          <p:nvPr/>
        </p:nvSpPr>
        <p:spPr>
          <a:xfrm>
            <a:off x="8984776" y="1727731"/>
            <a:ext cx="2743200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>
                <a:solidFill>
                  <a:srgbClr val="C00000"/>
                </a:solidFill>
                <a:latin typeface="Garamond"/>
              </a:rPr>
              <a:t>Any Questions?</a:t>
            </a:r>
          </a:p>
        </p:txBody>
      </p:sp>
      <p:sp>
        <p:nvSpPr>
          <p:cNvPr id="15" name="Slide Number Placeholder 7">
            <a:extLst>
              <a:ext uri="{FF2B5EF4-FFF2-40B4-BE49-F238E27FC236}">
                <a16:creationId xmlns:a16="http://schemas.microsoft.com/office/drawing/2014/main" id="{BE5C2D44-9A9B-BA82-3022-B12B2A201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438" y="6351041"/>
            <a:ext cx="969322" cy="365125"/>
          </a:xfrm>
        </p:spPr>
        <p:txBody>
          <a:bodyPr/>
          <a:lstStyle/>
          <a:p>
            <a:pPr algn="l"/>
            <a:r>
              <a:rPr lang="en-US" sz="1500">
                <a:solidFill>
                  <a:schemeClr val="bg1"/>
                </a:solidFill>
                <a:latin typeface="Garamond"/>
                <a:cs typeface="Times New Roman"/>
              </a:rPr>
              <a:t>   9     |</a:t>
            </a:r>
          </a:p>
        </p:txBody>
      </p:sp>
    </p:spTree>
    <p:extLst>
      <p:ext uri="{BB962C8B-B14F-4D97-AF65-F5344CB8AC3E}">
        <p14:creationId xmlns:p14="http://schemas.microsoft.com/office/powerpoint/2010/main" val="242610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ecfc496-633d-4fed-b9a1-80ebac830bfc" xsi:nil="true"/>
    <lcf76f155ced4ddcb4097134ff3c332f xmlns="50c730c9-dd0d-4899-80b8-249058eacbed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DF4AB75741934585B49C574C3B9B2D" ma:contentTypeVersion="12" ma:contentTypeDescription="Create a new document." ma:contentTypeScope="" ma:versionID="b3544c0cc88d38835dcc2fafca8287ab">
  <xsd:schema xmlns:xsd="http://www.w3.org/2001/XMLSchema" xmlns:xs="http://www.w3.org/2001/XMLSchema" xmlns:p="http://schemas.microsoft.com/office/2006/metadata/properties" xmlns:ns2="50c730c9-dd0d-4899-80b8-249058eacbed" xmlns:ns3="5ecfc496-633d-4fed-b9a1-80ebac830bfc" targetNamespace="http://schemas.microsoft.com/office/2006/metadata/properties" ma:root="true" ma:fieldsID="70d3f10233f888ac9af7a6520b2a0262" ns2:_="" ns3:_="">
    <xsd:import namespace="50c730c9-dd0d-4899-80b8-249058eacbed"/>
    <xsd:import namespace="5ecfc496-633d-4fed-b9a1-80ebac830b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c730c9-dd0d-4899-80b8-249058eacb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9a8f194-becd-4f93-a34b-b9b3045b787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cfc496-633d-4fed-b9a1-80ebac830bfc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bda3c14-c5aa-49e1-92c9-648535492e29}" ma:internalName="TaxCatchAll" ma:showField="CatchAllData" ma:web="5ecfc496-633d-4fed-b9a1-80ebac830bf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4CCF0BF-3BBC-44A2-B810-4EB88826E4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C80E38D-B00E-4689-95AE-2E51AE0DFA21}">
  <ds:schemaRefs>
    <ds:schemaRef ds:uri="50c730c9-dd0d-4899-80b8-249058eacbed"/>
    <ds:schemaRef ds:uri="5ecfc496-633d-4fed-b9a1-80ebac830bfc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3482362-E794-49C0-AACC-B7FF1798A6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c730c9-dd0d-4899-80b8-249058eacbed"/>
    <ds:schemaRef ds:uri="5ecfc496-633d-4fed-b9a1-80ebac830b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7893ce20-a697-4fd6-a4da-14011f6a471d}" enabled="1" method="Standard" siteId="{a8eec281-aaa3-4dae-ac9b-9a398b9215e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10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Career Preparation</vt:lpstr>
      <vt:lpstr>Agenda</vt:lpstr>
      <vt:lpstr>Disclaimer</vt:lpstr>
      <vt:lpstr>How do you prepare for your career?</vt:lpstr>
      <vt:lpstr> Figure out what you want to do...</vt:lpstr>
      <vt:lpstr>Find out where to apply...</vt:lpstr>
      <vt:lpstr>Apply to jobs, coops, internships, and more...</vt:lpstr>
      <vt:lpstr>Practicing Self-Compassion</vt:lpstr>
      <vt:lpstr>Recap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71</cp:revision>
  <dcterms:created xsi:type="dcterms:W3CDTF">2025-03-06T20:21:06Z</dcterms:created>
  <dcterms:modified xsi:type="dcterms:W3CDTF">2026-04-02T14:49:22Z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0x01010093DF4AB75741934585B49C574C3B9B2D</vt:lpwstr>
  </property>
  <property fmtid="{D5CDD505-2E9C-101B-9397-08002B2CF9AE}" pid="3" name="MediaServiceImageTags">
    <vt:lpwstr/>
  </property>
</Properties>
</file>